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Telegraf" charset="1" panose="00000500000000000000"/>
      <p:regular r:id="rId26"/>
    </p:embeddedFont>
    <p:embeddedFont>
      <p:font typeface="Telegraf Bold" charset="1" panose="00000800000000000000"/>
      <p:regular r:id="rId27"/>
    </p:embeddedFont>
    <p:embeddedFont>
      <p:font typeface="Arimo" charset="1" panose="020B0604020202020204"/>
      <p:regular r:id="rId28"/>
    </p:embeddedFont>
    <p:embeddedFont>
      <p:font typeface="Arimo Bold" charset="1" panose="020B0704020202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Freeform 3" id="3"/>
          <p:cNvSpPr/>
          <p:nvPr/>
        </p:nvSpPr>
        <p:spPr>
          <a:xfrm flipH="false" flipV="false" rot="-779136">
            <a:off x="-3098569" y="-7869264"/>
            <a:ext cx="18355375" cy="14917914"/>
          </a:xfrm>
          <a:custGeom>
            <a:avLst/>
            <a:gdLst/>
            <a:ahLst/>
            <a:cxnLst/>
            <a:rect r="r" b="b" t="t" l="l"/>
            <a:pathLst>
              <a:path h="14917914" w="18355375">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79136">
            <a:off x="6702128" y="3382569"/>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166961" y="1614436"/>
            <a:ext cx="8320366" cy="5688000"/>
            <a:chOff x="0" y="0"/>
            <a:chExt cx="11093821" cy="7583999"/>
          </a:xfrm>
        </p:grpSpPr>
        <p:sp>
          <p:nvSpPr>
            <p:cNvPr name="Freeform 6" id="6"/>
            <p:cNvSpPr/>
            <p:nvPr/>
          </p:nvSpPr>
          <p:spPr>
            <a:xfrm flipH="false" flipV="false" rot="0">
              <a:off x="0" y="6132055"/>
              <a:ext cx="8017562" cy="189506"/>
            </a:xfrm>
            <a:custGeom>
              <a:avLst/>
              <a:gdLst/>
              <a:ahLst/>
              <a:cxnLst/>
              <a:rect r="r" b="b" t="t" l="l"/>
              <a:pathLst>
                <a:path h="189506" w="8017562">
                  <a:moveTo>
                    <a:pt x="0" y="0"/>
                  </a:moveTo>
                  <a:lnTo>
                    <a:pt x="8017562" y="0"/>
                  </a:lnTo>
                  <a:lnTo>
                    <a:pt x="8017562" y="189507"/>
                  </a:lnTo>
                  <a:lnTo>
                    <a:pt x="0" y="1895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0" y="6750187"/>
              <a:ext cx="10820400" cy="833813"/>
            </a:xfrm>
            <a:prstGeom prst="rect">
              <a:avLst/>
            </a:prstGeom>
          </p:spPr>
          <p:txBody>
            <a:bodyPr anchor="t" rtlCol="false" tIns="0" lIns="0" bIns="0" rIns="0">
              <a:spAutoFit/>
            </a:bodyPr>
            <a:lstStyle/>
            <a:p>
              <a:pPr algn="l">
                <a:lnSpc>
                  <a:spcPts val="5039"/>
                </a:lnSpc>
              </a:pPr>
              <a:r>
                <a:rPr lang="en-US" sz="3599">
                  <a:solidFill>
                    <a:srgbClr val="F4E7E7"/>
                  </a:solidFill>
                  <a:latin typeface="Telegraf"/>
                  <a:ea typeface="Telegraf"/>
                  <a:cs typeface="Telegraf"/>
                  <a:sym typeface="Telegraf"/>
                </a:rPr>
                <a:t>B-GROUP-7</a:t>
              </a:r>
            </a:p>
          </p:txBody>
        </p:sp>
        <p:sp>
          <p:nvSpPr>
            <p:cNvPr name="TextBox 8" id="8"/>
            <p:cNvSpPr txBox="true"/>
            <p:nvPr/>
          </p:nvSpPr>
          <p:spPr>
            <a:xfrm rot="0">
              <a:off x="0" y="85725"/>
              <a:ext cx="11093821" cy="5036695"/>
            </a:xfrm>
            <a:prstGeom prst="rect">
              <a:avLst/>
            </a:prstGeom>
          </p:spPr>
          <p:txBody>
            <a:bodyPr anchor="t" rtlCol="false" tIns="0" lIns="0" bIns="0" rIns="0">
              <a:spAutoFit/>
            </a:bodyPr>
            <a:lstStyle/>
            <a:p>
              <a:pPr algn="l">
                <a:lnSpc>
                  <a:spcPts val="9500"/>
                </a:lnSpc>
              </a:pPr>
              <a:r>
                <a:rPr lang="en-US" sz="9500">
                  <a:solidFill>
                    <a:srgbClr val="F4E7E7"/>
                  </a:solidFill>
                  <a:latin typeface="Telegraf"/>
                  <a:ea typeface="Telegraf"/>
                  <a:cs typeface="Telegraf"/>
                  <a:sym typeface="Telegraf"/>
                </a:rPr>
                <a:t>PLANT LEAF DISEASE DETECTION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graphicFrame>
        <p:nvGraphicFramePr>
          <p:cNvPr name="Table 3" id="3"/>
          <p:cNvGraphicFramePr>
            <a:graphicFrameLocks noGrp="true"/>
          </p:cNvGraphicFramePr>
          <p:nvPr/>
        </p:nvGraphicFramePr>
        <p:xfrm>
          <a:off x="1479596" y="1028700"/>
          <a:ext cx="12412825" cy="9157491"/>
        </p:xfrm>
        <a:graphic>
          <a:graphicData uri="http://schemas.openxmlformats.org/drawingml/2006/table">
            <a:tbl>
              <a:tblPr/>
              <a:tblGrid>
                <a:gridCol w="12412825"/>
              </a:tblGrid>
              <a:tr h="1621814">
                <a:tc>
                  <a:txBody>
                    <a:bodyPr anchor="t" rtlCol="false"/>
                    <a:lstStyle/>
                    <a:p>
                      <a:pPr algn="l">
                        <a:lnSpc>
                          <a:spcPts val="3499"/>
                        </a:lnSpc>
                        <a:defRPr/>
                      </a:pPr>
                      <a:r>
                        <a:rPr lang="en-US" sz="2499">
                          <a:solidFill>
                            <a:srgbClr val="FFFFFA"/>
                          </a:solidFill>
                          <a:latin typeface="Arimo"/>
                          <a:ea typeface="Arimo"/>
                          <a:cs typeface="Arimo"/>
                          <a:sym typeface="Arimo"/>
                        </a:rPr>
                        <a:t>Adam optimizer with an ExponentialDecay learning rate schedule was used for adaptive, efficient training</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945894">
                <a:tc>
                  <a:txBody>
                    <a:bodyPr anchor="t" rtlCol="false"/>
                    <a:lstStyle/>
                    <a:p>
                      <a:pPr algn="l">
                        <a:lnSpc>
                          <a:spcPts val="3499"/>
                        </a:lnSpc>
                        <a:defRPr/>
                      </a:pPr>
                      <a:r>
                        <a:rPr lang="en-US" sz="2499">
                          <a:solidFill>
                            <a:srgbClr val="FFFFFA"/>
                          </a:solidFill>
                          <a:latin typeface="Arimo"/>
                          <a:ea typeface="Arimo"/>
                          <a:cs typeface="Arimo"/>
                          <a:sym typeface="Arimo"/>
                        </a:rPr>
                        <a:t>The model was trained for up to 40 epochs, with early stopping enabled to avoid overfitting</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75830">
                <a:tc>
                  <a:txBody>
                    <a:bodyPr anchor="t" rtlCol="false"/>
                    <a:lstStyle/>
                    <a:p>
                      <a:pPr algn="l">
                        <a:lnSpc>
                          <a:spcPts val="3499"/>
                        </a:lnSpc>
                        <a:defRPr/>
                      </a:pPr>
                      <a:r>
                        <a:rPr lang="en-US" sz="2499">
                          <a:solidFill>
                            <a:srgbClr val="FFFFFA"/>
                          </a:solidFill>
                          <a:latin typeface="Arimo"/>
                          <a:ea typeface="Arimo"/>
                          <a:cs typeface="Arimo"/>
                          <a:sym typeface="Arimo"/>
                        </a:rPr>
                        <a:t>Training was monitored by tracking accuracy and loss for both training and validation sets during each epoch.</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45823">
                <a:tc>
                  <a:txBody>
                    <a:bodyPr anchor="t" rtlCol="false"/>
                    <a:lstStyle/>
                    <a:p>
                      <a:pPr algn="l">
                        <a:lnSpc>
                          <a:spcPts val="3499"/>
                        </a:lnSpc>
                        <a:defRPr/>
                      </a:pPr>
                      <a:r>
                        <a:rPr lang="en-US" sz="2499">
                          <a:solidFill>
                            <a:srgbClr val="FFFFFA"/>
                          </a:solidFill>
                          <a:latin typeface="Arimo"/>
                          <a:ea typeface="Arimo"/>
                          <a:cs typeface="Arimo"/>
                          <a:sym typeface="Arimo"/>
                        </a:rPr>
                        <a:t>A confusion matrix was generated to compare actual disease categories against the model’s predictions.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2268130">
                <a:tc>
                  <a:txBody>
                    <a:bodyPr anchor="t" rtlCol="false"/>
                    <a:lstStyle/>
                    <a:p>
                      <a:pPr algn="l">
                        <a:lnSpc>
                          <a:spcPts val="3499"/>
                        </a:lnSpc>
                        <a:defRPr/>
                      </a:pPr>
                      <a:r>
                        <a:rPr lang="en-US" sz="2499">
                          <a:solidFill>
                            <a:srgbClr val="FFFFFA"/>
                          </a:solidFill>
                          <a:latin typeface="Arimo"/>
                          <a:ea typeface="Arimo"/>
                          <a:cs typeface="Arimo"/>
                          <a:sym typeface="Arimo"/>
                        </a:rPr>
                        <a:t>Final Model Performance:</a:t>
                      </a:r>
                      <a:endParaRPr lang="en-US" sz="1100"/>
                    </a:p>
                    <a:p>
                      <a:pPr algn="l">
                        <a:lnSpc>
                          <a:spcPts val="3499"/>
                        </a:lnSpc>
                      </a:pPr>
                    </a:p>
                    <a:p>
                      <a:pPr algn="l">
                        <a:lnSpc>
                          <a:spcPts val="3499"/>
                        </a:lnSpc>
                      </a:pPr>
                      <a:r>
                        <a:rPr lang="en-US" sz="2499">
                          <a:solidFill>
                            <a:srgbClr val="FFFFFA"/>
                          </a:solidFill>
                          <a:latin typeface="Arimo"/>
                          <a:ea typeface="Arimo"/>
                          <a:cs typeface="Arimo"/>
                          <a:sym typeface="Arimo"/>
                        </a:rPr>
                        <a:t>Validation Accuracy: 98.34%</a:t>
                      </a:r>
                    </a:p>
                    <a:p>
                      <a:pPr algn="l">
                        <a:lnSpc>
                          <a:spcPts val="3499"/>
                        </a:lnSpc>
                      </a:pPr>
                      <a:r>
                        <a:rPr lang="en-US" sz="2499">
                          <a:solidFill>
                            <a:srgbClr val="FFFFFA"/>
                          </a:solidFill>
                          <a:latin typeface="Arimo"/>
                          <a:ea typeface="Arimo"/>
                          <a:cs typeface="Arimo"/>
                          <a:sym typeface="Arimo"/>
                        </a:rPr>
                        <a:t>Loss: 0.8694</a:t>
                      </a:r>
                    </a:p>
                    <a:p>
                      <a:pPr algn="l">
                        <a:lnSpc>
                          <a:spcPts val="3499"/>
                        </a:lnSpc>
                      </a:pPr>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4" id="4"/>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graphicFrame>
        <p:nvGraphicFramePr>
          <p:cNvPr name="Table 3" id="3"/>
          <p:cNvGraphicFramePr>
            <a:graphicFrameLocks noGrp="true"/>
          </p:cNvGraphicFramePr>
          <p:nvPr/>
        </p:nvGraphicFramePr>
        <p:xfrm>
          <a:off x="1705592" y="1416122"/>
          <a:ext cx="12412825" cy="8535508"/>
        </p:xfrm>
        <a:graphic>
          <a:graphicData uri="http://schemas.openxmlformats.org/drawingml/2006/table">
            <a:tbl>
              <a:tblPr/>
              <a:tblGrid>
                <a:gridCol w="12412825"/>
              </a:tblGrid>
              <a:tr h="1621876">
                <a:tc>
                  <a:txBody>
                    <a:bodyPr anchor="t" rtlCol="false"/>
                    <a:lstStyle/>
                    <a:p>
                      <a:pPr algn="l">
                        <a:lnSpc>
                          <a:spcPts val="3499"/>
                        </a:lnSpc>
                        <a:defRPr/>
                      </a:pPr>
                      <a:r>
                        <a:rPr lang="en-US" sz="2499" b="true">
                          <a:solidFill>
                            <a:srgbClr val="FFFFFA"/>
                          </a:solidFill>
                          <a:latin typeface="Arimo Bold"/>
                          <a:ea typeface="Arimo Bold"/>
                          <a:cs typeface="Arimo Bold"/>
                          <a:sym typeface="Arimo Bold"/>
                        </a:rPr>
                        <a:t>Prediction functions were created</a:t>
                      </a:r>
                      <a:r>
                        <a:rPr lang="en-US" sz="2499">
                          <a:solidFill>
                            <a:srgbClr val="FFFFFA"/>
                          </a:solidFill>
                          <a:latin typeface="Arimo"/>
                          <a:ea typeface="Arimo"/>
                          <a:cs typeface="Arimo"/>
                          <a:sym typeface="Arimo"/>
                        </a:rPr>
                        <a:t> to load, preprocess, and classify single images using the trained model.</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945967">
                <a:tc>
                  <a:txBody>
                    <a:bodyPr anchor="t" rtlCol="false"/>
                    <a:lstStyle/>
                    <a:p>
                      <a:pPr algn="l">
                        <a:lnSpc>
                          <a:spcPts val="3499"/>
                        </a:lnSpc>
                        <a:defRPr/>
                      </a:pPr>
                      <a:r>
                        <a:rPr lang="en-US" sz="2499">
                          <a:solidFill>
                            <a:srgbClr val="FFFFFA"/>
                          </a:solidFill>
                          <a:latin typeface="Arimo"/>
                          <a:ea typeface="Arimo"/>
                          <a:cs typeface="Arimo"/>
                          <a:sym typeface="Arimo"/>
                        </a:rPr>
                        <a:t>An interactive </a:t>
                      </a:r>
                      <a:r>
                        <a:rPr lang="en-US" sz="2499" b="true">
                          <a:solidFill>
                            <a:srgbClr val="FFFFFA"/>
                          </a:solidFill>
                          <a:latin typeface="Arimo Bold"/>
                          <a:ea typeface="Arimo Bold"/>
                          <a:cs typeface="Arimo Bold"/>
                          <a:sym typeface="Arimo Bold"/>
                        </a:rPr>
                        <a:t>Streamlit app was built using PyCharm</a:t>
                      </a:r>
                      <a:r>
                        <a:rPr lang="en-US" sz="2499">
                          <a:solidFill>
                            <a:srgbClr val="FFFFFA"/>
                          </a:solidFill>
                          <a:latin typeface="Arimo"/>
                          <a:ea typeface="Arimo"/>
                          <a:cs typeface="Arimo"/>
                          <a:sym typeface="Arimo"/>
                        </a:rPr>
                        <a:t> to offer a simple, web-based interface for disease prediction.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75894">
                <a:tc>
                  <a:txBody>
                    <a:bodyPr anchor="t" rtlCol="false"/>
                    <a:lstStyle/>
                    <a:p>
                      <a:pPr algn="l">
                        <a:lnSpc>
                          <a:spcPts val="3499"/>
                        </a:lnSpc>
                        <a:defRPr/>
                      </a:pPr>
                      <a:r>
                        <a:rPr lang="en-US" sz="2499" b="true">
                          <a:solidFill>
                            <a:srgbClr val="FFFFFA"/>
                          </a:solidFill>
                          <a:latin typeface="Arimo Bold"/>
                          <a:ea typeface="Arimo Bold"/>
                          <a:cs typeface="Arimo Bold"/>
                          <a:sym typeface="Arimo Bold"/>
                        </a:rPr>
                        <a:t>Users can upload plant leaf images</a:t>
                      </a:r>
                      <a:r>
                        <a:rPr lang="en-US" sz="2499">
                          <a:solidFill>
                            <a:srgbClr val="FFFFFA"/>
                          </a:solidFill>
                          <a:latin typeface="Arimo"/>
                          <a:ea typeface="Arimo"/>
                          <a:cs typeface="Arimo"/>
                          <a:sym typeface="Arimo"/>
                        </a:rPr>
                        <a:t> directly into the app interface for classification.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45886">
                <a:tc>
                  <a:txBody>
                    <a:bodyPr anchor="t" rtlCol="false"/>
                    <a:lstStyle/>
                    <a:p>
                      <a:pPr algn="l">
                        <a:lnSpc>
                          <a:spcPts val="3499"/>
                        </a:lnSpc>
                        <a:defRPr/>
                      </a:pPr>
                      <a:r>
                        <a:rPr lang="en-US" sz="2499">
                          <a:solidFill>
                            <a:srgbClr val="FFFFFA"/>
                          </a:solidFill>
                          <a:latin typeface="Arimo"/>
                          <a:ea typeface="Arimo"/>
                          <a:cs typeface="Arimo"/>
                          <a:sym typeface="Arimo"/>
                        </a:rPr>
                        <a:t>The app displays </a:t>
                      </a:r>
                      <a:r>
                        <a:rPr lang="en-US" sz="2499" b="true">
                          <a:solidFill>
                            <a:srgbClr val="FFFFFA"/>
                          </a:solidFill>
                          <a:latin typeface="Arimo Bold"/>
                          <a:ea typeface="Arimo Bold"/>
                          <a:cs typeface="Arimo Bold"/>
                          <a:sym typeface="Arimo Bold"/>
                        </a:rPr>
                        <a:t>real-time predictions along with confidence percentages</a:t>
                      </a:r>
                      <a:r>
                        <a:rPr lang="en-US" sz="2499">
                          <a:solidFill>
                            <a:srgbClr val="FFFFFA"/>
                          </a:solidFill>
                          <a:latin typeface="Arimo"/>
                          <a:ea typeface="Arimo"/>
                          <a:cs typeface="Arimo"/>
                          <a:sym typeface="Arimo"/>
                        </a:rPr>
                        <a:t> after processing each image.</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45886">
                <a:tc>
                  <a:txBody>
                    <a:bodyPr anchor="t" rtlCol="false"/>
                    <a:lstStyle/>
                    <a:p>
                      <a:pPr algn="l">
                        <a:lnSpc>
                          <a:spcPts val="3499"/>
                        </a:lnSpc>
                        <a:defRPr/>
                      </a:pPr>
                      <a:r>
                        <a:rPr lang="en-US" sz="2499">
                          <a:solidFill>
                            <a:srgbClr val="FFFFFA"/>
                          </a:solidFill>
                          <a:latin typeface="Arimo"/>
                          <a:ea typeface="Arimo"/>
                          <a:cs typeface="Arimo"/>
                          <a:sym typeface="Arimo"/>
                        </a:rPr>
                        <a:t>The system was designed for </a:t>
                      </a:r>
                      <a:r>
                        <a:rPr lang="en-US" sz="2499" b="true">
                          <a:solidFill>
                            <a:srgbClr val="FFFFFA"/>
                          </a:solidFill>
                          <a:latin typeface="Arimo Bold"/>
                          <a:ea typeface="Arimo Bold"/>
                          <a:cs typeface="Arimo Bold"/>
                          <a:sym typeface="Arimo Bold"/>
                        </a:rPr>
                        <a:t>easy, practical deployment</a:t>
                      </a:r>
                      <a:r>
                        <a:rPr lang="en-US" sz="2499">
                          <a:solidFill>
                            <a:srgbClr val="FFFFFA"/>
                          </a:solidFill>
                          <a:latin typeface="Arimo"/>
                          <a:ea typeface="Arimo"/>
                          <a:cs typeface="Arimo"/>
                          <a:sym typeface="Arimo"/>
                        </a:rPr>
                        <a:t>, offering farmers and researchers a quick and reliable disease detection tool.</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4" id="4"/>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AutoShape 2" id="2"/>
          <p:cNvSpPr/>
          <p:nvPr/>
        </p:nvSpPr>
        <p:spPr>
          <a:xfrm flipV="true">
            <a:off x="7054377" y="29473"/>
            <a:ext cx="0" cy="10257527"/>
          </a:xfrm>
          <a:prstGeom prst="line">
            <a:avLst/>
          </a:prstGeom>
          <a:ln cap="rnd" w="9525">
            <a:solidFill>
              <a:srgbClr val="F4E7E7">
                <a:alpha val="29804"/>
              </a:srgbClr>
            </a:solidFill>
            <a:prstDash val="solid"/>
            <a:headEnd type="none" len="sm" w="sm"/>
            <a:tailEnd type="none" len="sm" w="sm"/>
          </a:ln>
        </p:spPr>
      </p:sp>
      <p:grpSp>
        <p:nvGrpSpPr>
          <p:cNvPr name="Group 3" id="3"/>
          <p:cNvGrpSpPr/>
          <p:nvPr/>
        </p:nvGrpSpPr>
        <p:grpSpPr>
          <a:xfrm rot="0">
            <a:off x="698795" y="3398021"/>
            <a:ext cx="5560493" cy="1101108"/>
            <a:chOff x="0" y="0"/>
            <a:chExt cx="7413990" cy="1468144"/>
          </a:xfrm>
        </p:grpSpPr>
        <p:sp>
          <p:nvSpPr>
            <p:cNvPr name="Freeform 4" id="4"/>
            <p:cNvSpPr/>
            <p:nvPr/>
          </p:nvSpPr>
          <p:spPr>
            <a:xfrm flipH="true" flipV="false" rot="0">
              <a:off x="0" y="1322560"/>
              <a:ext cx="6159321" cy="145584"/>
            </a:xfrm>
            <a:custGeom>
              <a:avLst/>
              <a:gdLst/>
              <a:ahLst/>
              <a:cxnLst/>
              <a:rect r="r" b="b" t="t" l="l"/>
              <a:pathLst>
                <a:path h="145584" w="6159321">
                  <a:moveTo>
                    <a:pt x="6159321" y="0"/>
                  </a:moveTo>
                  <a:lnTo>
                    <a:pt x="0" y="0"/>
                  </a:lnTo>
                  <a:lnTo>
                    <a:pt x="0" y="145584"/>
                  </a:lnTo>
                  <a:lnTo>
                    <a:pt x="6159321" y="145584"/>
                  </a:lnTo>
                  <a:lnTo>
                    <a:pt x="615932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38100"/>
              <a:ext cx="7413990" cy="877611"/>
            </a:xfrm>
            <a:prstGeom prst="rect">
              <a:avLst/>
            </a:prstGeom>
          </p:spPr>
          <p:txBody>
            <a:bodyPr anchor="t" rtlCol="false" tIns="0" lIns="0" bIns="0" rIns="0">
              <a:spAutoFit/>
            </a:bodyPr>
            <a:lstStyle/>
            <a:p>
              <a:pPr algn="l">
                <a:lnSpc>
                  <a:spcPts val="4538"/>
                </a:lnSpc>
              </a:pPr>
              <a:r>
                <a:rPr lang="en-US" sz="4538">
                  <a:solidFill>
                    <a:srgbClr val="F4E7E7"/>
                  </a:solidFill>
                  <a:latin typeface="Telegraf"/>
                  <a:ea typeface="Telegraf"/>
                  <a:cs typeface="Telegraf"/>
                  <a:sym typeface="Telegraf"/>
                </a:rPr>
                <a:t>IMPLEMENTATION</a:t>
              </a:r>
            </a:p>
          </p:txBody>
        </p:sp>
      </p:grpSp>
      <p:sp>
        <p:nvSpPr>
          <p:cNvPr name="TextBox 6" id="6"/>
          <p:cNvSpPr txBox="true"/>
          <p:nvPr/>
        </p:nvSpPr>
        <p:spPr>
          <a:xfrm rot="0">
            <a:off x="6897201" y="904875"/>
            <a:ext cx="10746224" cy="8547989"/>
          </a:xfrm>
          <a:prstGeom prst="rect">
            <a:avLst/>
          </a:prstGeom>
        </p:spPr>
        <p:txBody>
          <a:bodyPr anchor="t" rtlCol="false" tIns="0" lIns="0" bIns="0" rIns="0">
            <a:spAutoFit/>
          </a:bodyPr>
          <a:lstStyle/>
          <a:p>
            <a:pPr algn="ctr">
              <a:lnSpc>
                <a:spcPts val="4227"/>
              </a:lnSpc>
              <a:spcBef>
                <a:spcPct val="0"/>
              </a:spcBef>
            </a:pPr>
            <a:r>
              <a:rPr lang="en-US" b="true" sz="2799">
                <a:solidFill>
                  <a:srgbClr val="F4E7E7"/>
                </a:solidFill>
                <a:latin typeface="Telegraf Bold"/>
                <a:ea typeface="Telegraf Bold"/>
                <a:cs typeface="Telegraf Bold"/>
                <a:sym typeface="Telegraf Bold"/>
              </a:rPr>
              <a:t>Tools &amp; Platforms:</a:t>
            </a:r>
          </a:p>
          <a:p>
            <a:pPr algn="ctr">
              <a:lnSpc>
                <a:spcPts val="4227"/>
              </a:lnSpc>
              <a:spcBef>
                <a:spcPct val="0"/>
              </a:spcBef>
            </a:pPr>
            <a:r>
              <a:rPr lang="en-US" sz="2799">
                <a:solidFill>
                  <a:srgbClr val="F4E7E7"/>
                </a:solidFill>
                <a:latin typeface="Telegraf"/>
                <a:ea typeface="Telegraf"/>
                <a:cs typeface="Telegraf"/>
                <a:sym typeface="Telegraf"/>
              </a:rPr>
              <a:t>  - Google Colab (T4 GPU) – For model training  </a:t>
            </a:r>
          </a:p>
          <a:p>
            <a:pPr algn="ctr">
              <a:lnSpc>
                <a:spcPts val="4227"/>
              </a:lnSpc>
              <a:spcBef>
                <a:spcPct val="0"/>
              </a:spcBef>
            </a:pPr>
            <a:r>
              <a:rPr lang="en-US" sz="2799">
                <a:solidFill>
                  <a:srgbClr val="F4E7E7"/>
                </a:solidFill>
                <a:latin typeface="Telegraf"/>
                <a:ea typeface="Telegraf"/>
                <a:cs typeface="Telegraf"/>
                <a:sym typeface="Telegraf"/>
              </a:rPr>
              <a:t>  - PyCharm – For Streamlit app deployment  </a:t>
            </a:r>
          </a:p>
          <a:p>
            <a:pPr algn="ctr">
              <a:lnSpc>
                <a:spcPts val="4227"/>
              </a:lnSpc>
              <a:spcBef>
                <a:spcPct val="0"/>
              </a:spcBef>
            </a:pPr>
            <a:r>
              <a:rPr lang="en-US" sz="2799">
                <a:solidFill>
                  <a:srgbClr val="F4E7E7"/>
                </a:solidFill>
                <a:latin typeface="Telegraf"/>
                <a:ea typeface="Telegraf"/>
                <a:cs typeface="Telegraf"/>
                <a:sym typeface="Telegraf"/>
              </a:rPr>
              <a:t>  - Kaggle API– To download the dataset</a:t>
            </a:r>
          </a:p>
          <a:p>
            <a:pPr algn="ctr">
              <a:lnSpc>
                <a:spcPts val="4227"/>
              </a:lnSpc>
              <a:spcBef>
                <a:spcPct val="0"/>
              </a:spcBef>
            </a:pPr>
          </a:p>
          <a:p>
            <a:pPr algn="ctr">
              <a:lnSpc>
                <a:spcPts val="4227"/>
              </a:lnSpc>
              <a:spcBef>
                <a:spcPct val="0"/>
              </a:spcBef>
            </a:pPr>
            <a:r>
              <a:rPr lang="en-US" b="true" sz="2799">
                <a:solidFill>
                  <a:srgbClr val="F4E7E7"/>
                </a:solidFill>
                <a:latin typeface="Telegraf Bold"/>
                <a:ea typeface="Telegraf Bold"/>
                <a:cs typeface="Telegraf Bold"/>
                <a:sym typeface="Telegraf Bold"/>
              </a:rPr>
              <a:t>Main Libraries:</a:t>
            </a:r>
          </a:p>
          <a:p>
            <a:pPr algn="ctr">
              <a:lnSpc>
                <a:spcPts val="4227"/>
              </a:lnSpc>
              <a:spcBef>
                <a:spcPct val="0"/>
              </a:spcBef>
            </a:pPr>
            <a:r>
              <a:rPr lang="en-US" sz="2799">
                <a:solidFill>
                  <a:srgbClr val="F4E7E7"/>
                </a:solidFill>
                <a:latin typeface="Telegraf"/>
                <a:ea typeface="Telegraf"/>
                <a:cs typeface="Telegraf"/>
                <a:sym typeface="Telegraf"/>
              </a:rPr>
              <a:t>  - TensorFlow &amp; Keras– For building and training the model  </a:t>
            </a:r>
          </a:p>
          <a:p>
            <a:pPr algn="ctr">
              <a:lnSpc>
                <a:spcPts val="4227"/>
              </a:lnSpc>
              <a:spcBef>
                <a:spcPct val="0"/>
              </a:spcBef>
            </a:pPr>
            <a:r>
              <a:rPr lang="en-US" sz="2799">
                <a:solidFill>
                  <a:srgbClr val="F4E7E7"/>
                </a:solidFill>
                <a:latin typeface="Telegraf"/>
                <a:ea typeface="Telegraf"/>
                <a:cs typeface="Telegraf"/>
                <a:sym typeface="Telegraf"/>
              </a:rPr>
              <a:t>  - Matplotlib – For visualizing results  </a:t>
            </a:r>
          </a:p>
          <a:p>
            <a:pPr algn="ctr">
              <a:lnSpc>
                <a:spcPts val="4227"/>
              </a:lnSpc>
              <a:spcBef>
                <a:spcPct val="0"/>
              </a:spcBef>
            </a:pPr>
            <a:r>
              <a:rPr lang="en-US" sz="2799">
                <a:solidFill>
                  <a:srgbClr val="F4E7E7"/>
                </a:solidFill>
                <a:latin typeface="Telegraf"/>
                <a:ea typeface="Telegraf"/>
                <a:cs typeface="Telegraf"/>
                <a:sym typeface="Telegraf"/>
              </a:rPr>
              <a:t>  - Streamlit – For creating the web app</a:t>
            </a:r>
          </a:p>
          <a:p>
            <a:pPr algn="ctr">
              <a:lnSpc>
                <a:spcPts val="4227"/>
              </a:lnSpc>
              <a:spcBef>
                <a:spcPct val="0"/>
              </a:spcBef>
            </a:pPr>
          </a:p>
          <a:p>
            <a:pPr algn="ctr">
              <a:lnSpc>
                <a:spcPts val="4227"/>
              </a:lnSpc>
              <a:spcBef>
                <a:spcPct val="0"/>
              </a:spcBef>
            </a:pPr>
            <a:r>
              <a:rPr lang="en-US" b="true" sz="2799">
                <a:solidFill>
                  <a:srgbClr val="F4E7E7"/>
                </a:solidFill>
                <a:latin typeface="Telegraf Bold"/>
                <a:ea typeface="Telegraf Bold"/>
                <a:cs typeface="Telegraf Bold"/>
                <a:sym typeface="Telegraf Bold"/>
              </a:rPr>
              <a:t>Steps:</a:t>
            </a:r>
          </a:p>
          <a:p>
            <a:pPr algn="ctr">
              <a:lnSpc>
                <a:spcPts val="4227"/>
              </a:lnSpc>
              <a:spcBef>
                <a:spcPct val="0"/>
              </a:spcBef>
            </a:pPr>
            <a:r>
              <a:rPr lang="en-US" sz="2799">
                <a:solidFill>
                  <a:srgbClr val="F4E7E7"/>
                </a:solidFill>
                <a:latin typeface="Telegraf"/>
                <a:ea typeface="Telegraf"/>
                <a:cs typeface="Telegraf"/>
                <a:sym typeface="Telegraf"/>
              </a:rPr>
              <a:t>  1. Downloaded the  PlantVillage dataset from Kaggle  </a:t>
            </a:r>
          </a:p>
          <a:p>
            <a:pPr algn="ctr">
              <a:lnSpc>
                <a:spcPts val="4227"/>
              </a:lnSpc>
              <a:spcBef>
                <a:spcPct val="0"/>
              </a:spcBef>
            </a:pPr>
            <a:r>
              <a:rPr lang="en-US" sz="2799">
                <a:solidFill>
                  <a:srgbClr val="F4E7E7"/>
                </a:solidFill>
                <a:latin typeface="Telegraf"/>
                <a:ea typeface="Telegraf"/>
                <a:cs typeface="Telegraf"/>
                <a:sym typeface="Telegraf"/>
              </a:rPr>
              <a:t>  2. Preprocessed images and split data for training and validation  </a:t>
            </a:r>
          </a:p>
          <a:p>
            <a:pPr algn="ctr">
              <a:lnSpc>
                <a:spcPts val="4227"/>
              </a:lnSpc>
              <a:spcBef>
                <a:spcPct val="0"/>
              </a:spcBef>
            </a:pPr>
            <a:r>
              <a:rPr lang="en-US" sz="2799">
                <a:solidFill>
                  <a:srgbClr val="F4E7E7"/>
                </a:solidFill>
                <a:latin typeface="Telegraf"/>
                <a:ea typeface="Telegraf"/>
                <a:cs typeface="Telegraf"/>
                <a:sym typeface="Telegraf"/>
              </a:rPr>
              <a:t>  3. Built a CNN model for classification  </a:t>
            </a:r>
          </a:p>
          <a:p>
            <a:pPr algn="ctr">
              <a:lnSpc>
                <a:spcPts val="4227"/>
              </a:lnSpc>
              <a:spcBef>
                <a:spcPct val="0"/>
              </a:spcBef>
            </a:pPr>
            <a:r>
              <a:rPr lang="en-US" sz="2799">
                <a:solidFill>
                  <a:srgbClr val="F4E7E7"/>
                </a:solidFill>
                <a:latin typeface="Telegraf"/>
                <a:ea typeface="Telegraf"/>
                <a:cs typeface="Telegraf"/>
                <a:sym typeface="Telegraf"/>
              </a:rPr>
              <a:t>  4. Trained the model and evaluated performance  </a:t>
            </a:r>
          </a:p>
          <a:p>
            <a:pPr algn="ctr">
              <a:lnSpc>
                <a:spcPts val="4227"/>
              </a:lnSpc>
              <a:spcBef>
                <a:spcPct val="0"/>
              </a:spcBef>
            </a:pPr>
            <a:r>
              <a:rPr lang="en-US" sz="2799">
                <a:solidFill>
                  <a:srgbClr val="F4E7E7"/>
                </a:solidFill>
                <a:latin typeface="Telegraf"/>
                <a:ea typeface="Telegraf"/>
                <a:cs typeface="Telegraf"/>
                <a:sym typeface="Telegraf"/>
              </a:rPr>
              <a:t>  5. Deployed the model in a  Streamlit app for predictions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82891">
            <a:off x="7931271" y="-4546787"/>
            <a:ext cx="12733730" cy="7593934"/>
          </a:xfrm>
          <a:custGeom>
            <a:avLst/>
            <a:gdLst/>
            <a:ahLst/>
            <a:cxnLst/>
            <a:rect r="r" b="b" t="t" l="l"/>
            <a:pathLst>
              <a:path h="7593934" w="12733730">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704850"/>
            <a:ext cx="9144000" cy="1542435"/>
          </a:xfrm>
          <a:prstGeom prst="rect">
            <a:avLst/>
          </a:prstGeom>
        </p:spPr>
        <p:txBody>
          <a:bodyPr anchor="t" rtlCol="false" tIns="0" lIns="0" bIns="0" rIns="0">
            <a:spAutoFit/>
          </a:bodyPr>
          <a:lstStyle/>
          <a:p>
            <a:pPr algn="ctr">
              <a:lnSpc>
                <a:spcPts val="12080"/>
              </a:lnSpc>
              <a:spcBef>
                <a:spcPct val="0"/>
              </a:spcBef>
            </a:pPr>
            <a:r>
              <a:rPr lang="en-US" sz="8000">
                <a:solidFill>
                  <a:srgbClr val="FFFFFA"/>
                </a:solidFill>
                <a:latin typeface="Telegraf"/>
                <a:ea typeface="Telegraf"/>
                <a:cs typeface="Telegraf"/>
                <a:sym typeface="Telegraf"/>
              </a:rPr>
              <a:t>DISCUSSION</a:t>
            </a:r>
          </a:p>
        </p:txBody>
      </p:sp>
      <p:sp>
        <p:nvSpPr>
          <p:cNvPr name="TextBox 4" id="4"/>
          <p:cNvSpPr txBox="true"/>
          <p:nvPr/>
        </p:nvSpPr>
        <p:spPr>
          <a:xfrm rot="0">
            <a:off x="1678827" y="3075013"/>
            <a:ext cx="14419536" cy="5592316"/>
          </a:xfrm>
          <a:prstGeom prst="rect">
            <a:avLst/>
          </a:prstGeom>
        </p:spPr>
        <p:txBody>
          <a:bodyPr anchor="t" rtlCol="false" tIns="0" lIns="0" bIns="0" rIns="0">
            <a:spAutoFit/>
          </a:bodyPr>
          <a:lstStyle/>
          <a:p>
            <a:pPr algn="ctr">
              <a:lnSpc>
                <a:spcPts val="7490"/>
              </a:lnSpc>
            </a:pPr>
            <a:r>
              <a:rPr lang="en-US" sz="3500">
                <a:solidFill>
                  <a:srgbClr val="FFFFFA"/>
                </a:solidFill>
                <a:latin typeface="Telegraf"/>
                <a:ea typeface="Telegraf"/>
                <a:cs typeface="Telegraf"/>
                <a:sym typeface="Telegraf"/>
              </a:rPr>
              <a:t>The integration of Streamlit significantly enhances usability, making AI-powered plant disease detection approachable for farmers and agricultural professionals. While the CNN model’s accuracy is high for known classes, it’s still limited to predicting diseases it was trained on. The system offers fast, real-time predictions but could be affected by poor image quality or unknown disease cases.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D2727"/>
        </a:solidFill>
      </p:bgPr>
    </p:bg>
    <p:spTree>
      <p:nvGrpSpPr>
        <p:cNvPr id="1" name=""/>
        <p:cNvGrpSpPr/>
        <p:nvPr/>
      </p:nvGrpSpPr>
      <p:grpSpPr>
        <a:xfrm>
          <a:off x="0" y="0"/>
          <a:ext cx="0" cy="0"/>
          <a:chOff x="0" y="0"/>
          <a:chExt cx="0" cy="0"/>
        </a:xfrm>
      </p:grpSpPr>
      <p:grpSp>
        <p:nvGrpSpPr>
          <p:cNvPr name="Group 2" id="2"/>
          <p:cNvGrpSpPr/>
          <p:nvPr/>
        </p:nvGrpSpPr>
        <p:grpSpPr>
          <a:xfrm rot="0">
            <a:off x="1097682" y="1028700"/>
            <a:ext cx="2883849" cy="1115695"/>
            <a:chOff x="0" y="0"/>
            <a:chExt cx="703979" cy="272353"/>
          </a:xfrm>
        </p:grpSpPr>
        <p:sp>
          <p:nvSpPr>
            <p:cNvPr name="Freeform 3" id="3"/>
            <p:cNvSpPr/>
            <p:nvPr/>
          </p:nvSpPr>
          <p:spPr>
            <a:xfrm flipH="false" flipV="false" rot="0">
              <a:off x="0" y="0"/>
              <a:ext cx="703979" cy="272353"/>
            </a:xfrm>
            <a:custGeom>
              <a:avLst/>
              <a:gdLst/>
              <a:ahLst/>
              <a:cxnLst/>
              <a:rect r="r" b="b" t="t" l="l"/>
              <a:pathLst>
                <a:path h="272353" w="703979">
                  <a:moveTo>
                    <a:pt x="134229" y="0"/>
                  </a:moveTo>
                  <a:lnTo>
                    <a:pt x="569750" y="0"/>
                  </a:lnTo>
                  <a:cubicBezTo>
                    <a:pt x="605350" y="0"/>
                    <a:pt x="639492" y="14142"/>
                    <a:pt x="664665" y="39315"/>
                  </a:cubicBezTo>
                  <a:cubicBezTo>
                    <a:pt x="689837" y="64488"/>
                    <a:pt x="703979" y="98629"/>
                    <a:pt x="703979" y="134229"/>
                  </a:cubicBezTo>
                  <a:lnTo>
                    <a:pt x="703979" y="138124"/>
                  </a:lnTo>
                  <a:cubicBezTo>
                    <a:pt x="703979" y="212257"/>
                    <a:pt x="643883" y="272353"/>
                    <a:pt x="569750" y="272353"/>
                  </a:cubicBezTo>
                  <a:lnTo>
                    <a:pt x="134229" y="272353"/>
                  </a:lnTo>
                  <a:cubicBezTo>
                    <a:pt x="98629" y="272353"/>
                    <a:pt x="64488" y="258211"/>
                    <a:pt x="39315" y="233039"/>
                  </a:cubicBezTo>
                  <a:cubicBezTo>
                    <a:pt x="14142" y="207866"/>
                    <a:pt x="0" y="173724"/>
                    <a:pt x="0" y="138124"/>
                  </a:cubicBezTo>
                  <a:lnTo>
                    <a:pt x="0" y="134229"/>
                  </a:lnTo>
                  <a:cubicBezTo>
                    <a:pt x="0" y="98629"/>
                    <a:pt x="14142" y="64488"/>
                    <a:pt x="39315" y="39315"/>
                  </a:cubicBezTo>
                  <a:cubicBezTo>
                    <a:pt x="64488" y="14142"/>
                    <a:pt x="98629" y="0"/>
                    <a:pt x="134229" y="0"/>
                  </a:cubicBezTo>
                  <a:close/>
                </a:path>
              </a:pathLst>
            </a:custGeom>
            <a:solidFill>
              <a:srgbClr val="F44747"/>
            </a:solidFill>
          </p:spPr>
        </p:sp>
        <p:sp>
          <p:nvSpPr>
            <p:cNvPr name="TextBox 4" id="4"/>
            <p:cNvSpPr txBox="true"/>
            <p:nvPr/>
          </p:nvSpPr>
          <p:spPr>
            <a:xfrm>
              <a:off x="0" y="-123825"/>
              <a:ext cx="703979" cy="396178"/>
            </a:xfrm>
            <a:prstGeom prst="rect">
              <a:avLst/>
            </a:prstGeom>
          </p:spPr>
          <p:txBody>
            <a:bodyPr anchor="ctr" rtlCol="false" tIns="50800" lIns="50800" bIns="50800" rIns="50800"/>
            <a:lstStyle/>
            <a:p>
              <a:pPr algn="ctr">
                <a:lnSpc>
                  <a:spcPts val="5599"/>
                </a:lnSpc>
              </a:pPr>
              <a:r>
                <a:rPr lang="en-US" b="true" sz="3999">
                  <a:solidFill>
                    <a:srgbClr val="FFFFFA"/>
                  </a:solidFill>
                  <a:latin typeface="Telegraf Bold"/>
                  <a:ea typeface="Telegraf Bold"/>
                  <a:cs typeface="Telegraf Bold"/>
                  <a:sym typeface="Telegraf Bold"/>
                </a:rPr>
                <a:t>WEEK 1</a:t>
              </a:r>
            </a:p>
          </p:txBody>
        </p:sp>
      </p:grpSp>
      <p:sp>
        <p:nvSpPr>
          <p:cNvPr name="Freeform 5" id="5"/>
          <p:cNvSpPr/>
          <p:nvPr/>
        </p:nvSpPr>
        <p:spPr>
          <a:xfrm flipH="false" flipV="false" rot="-1403487">
            <a:off x="-10481890" y="3865004"/>
            <a:ext cx="14213674" cy="12843993"/>
          </a:xfrm>
          <a:custGeom>
            <a:avLst/>
            <a:gdLst/>
            <a:ahLst/>
            <a:cxnLst/>
            <a:rect r="r" b="b" t="t" l="l"/>
            <a:pathLst>
              <a:path h="12843993" w="14213674">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18236" y="3400002"/>
            <a:ext cx="2863296" cy="1115695"/>
            <a:chOff x="0" y="0"/>
            <a:chExt cx="698962" cy="272353"/>
          </a:xfrm>
        </p:grpSpPr>
        <p:sp>
          <p:nvSpPr>
            <p:cNvPr name="Freeform 7" id="7"/>
            <p:cNvSpPr/>
            <p:nvPr/>
          </p:nvSpPr>
          <p:spPr>
            <a:xfrm flipH="false" flipV="false" rot="0">
              <a:off x="0" y="0"/>
              <a:ext cx="698962" cy="272353"/>
            </a:xfrm>
            <a:custGeom>
              <a:avLst/>
              <a:gdLst/>
              <a:ahLst/>
              <a:cxnLst/>
              <a:rect r="r" b="b" t="t" l="l"/>
              <a:pathLst>
                <a:path h="272353" w="698962">
                  <a:moveTo>
                    <a:pt x="135192" y="0"/>
                  </a:moveTo>
                  <a:lnTo>
                    <a:pt x="563770" y="0"/>
                  </a:lnTo>
                  <a:cubicBezTo>
                    <a:pt x="638434" y="0"/>
                    <a:pt x="698962" y="60528"/>
                    <a:pt x="698962" y="135192"/>
                  </a:cubicBezTo>
                  <a:lnTo>
                    <a:pt x="698962" y="137161"/>
                  </a:lnTo>
                  <a:cubicBezTo>
                    <a:pt x="698962" y="211826"/>
                    <a:pt x="638434" y="272353"/>
                    <a:pt x="563770" y="272353"/>
                  </a:cubicBezTo>
                  <a:lnTo>
                    <a:pt x="135192" y="272353"/>
                  </a:lnTo>
                  <a:cubicBezTo>
                    <a:pt x="60528" y="272353"/>
                    <a:pt x="0" y="211826"/>
                    <a:pt x="0" y="137161"/>
                  </a:cubicBezTo>
                  <a:lnTo>
                    <a:pt x="0" y="135192"/>
                  </a:lnTo>
                  <a:cubicBezTo>
                    <a:pt x="0" y="60528"/>
                    <a:pt x="60528" y="0"/>
                    <a:pt x="135192" y="0"/>
                  </a:cubicBezTo>
                  <a:close/>
                </a:path>
              </a:pathLst>
            </a:custGeom>
            <a:solidFill>
              <a:srgbClr val="AD2727"/>
            </a:solidFill>
          </p:spPr>
        </p:sp>
        <p:sp>
          <p:nvSpPr>
            <p:cNvPr name="TextBox 8" id="8"/>
            <p:cNvSpPr txBox="true"/>
            <p:nvPr/>
          </p:nvSpPr>
          <p:spPr>
            <a:xfrm>
              <a:off x="0" y="-123825"/>
              <a:ext cx="698962" cy="396178"/>
            </a:xfrm>
            <a:prstGeom prst="rect">
              <a:avLst/>
            </a:prstGeom>
          </p:spPr>
          <p:txBody>
            <a:bodyPr anchor="ctr" rtlCol="false" tIns="50800" lIns="50800" bIns="50800" rIns="50800"/>
            <a:lstStyle/>
            <a:p>
              <a:pPr algn="ctr">
                <a:lnSpc>
                  <a:spcPts val="5599"/>
                </a:lnSpc>
              </a:pPr>
              <a:r>
                <a:rPr lang="en-US" b="true" sz="3999">
                  <a:solidFill>
                    <a:srgbClr val="FFFFFA"/>
                  </a:solidFill>
                  <a:latin typeface="Telegraf Bold"/>
                  <a:ea typeface="Telegraf Bold"/>
                  <a:cs typeface="Telegraf Bold"/>
                  <a:sym typeface="Telegraf Bold"/>
                </a:rPr>
                <a:t>WEEK 2</a:t>
              </a:r>
            </a:p>
          </p:txBody>
        </p:sp>
      </p:grpSp>
      <p:grpSp>
        <p:nvGrpSpPr>
          <p:cNvPr name="Group 9" id="9"/>
          <p:cNvGrpSpPr/>
          <p:nvPr/>
        </p:nvGrpSpPr>
        <p:grpSpPr>
          <a:xfrm rot="0">
            <a:off x="1028700" y="8140481"/>
            <a:ext cx="2952832" cy="1115695"/>
            <a:chOff x="0" y="0"/>
            <a:chExt cx="720819" cy="272353"/>
          </a:xfrm>
        </p:grpSpPr>
        <p:sp>
          <p:nvSpPr>
            <p:cNvPr name="Freeform 10" id="10"/>
            <p:cNvSpPr/>
            <p:nvPr/>
          </p:nvSpPr>
          <p:spPr>
            <a:xfrm flipH="false" flipV="false" rot="0">
              <a:off x="0" y="0"/>
              <a:ext cx="720819" cy="272353"/>
            </a:xfrm>
            <a:custGeom>
              <a:avLst/>
              <a:gdLst/>
              <a:ahLst/>
              <a:cxnLst/>
              <a:rect r="r" b="b" t="t" l="l"/>
              <a:pathLst>
                <a:path h="272353" w="720819">
                  <a:moveTo>
                    <a:pt x="131093" y="0"/>
                  </a:moveTo>
                  <a:lnTo>
                    <a:pt x="589725" y="0"/>
                  </a:lnTo>
                  <a:cubicBezTo>
                    <a:pt x="624494" y="0"/>
                    <a:pt x="657838" y="13812"/>
                    <a:pt x="682422" y="38396"/>
                  </a:cubicBezTo>
                  <a:cubicBezTo>
                    <a:pt x="707007" y="62981"/>
                    <a:pt x="720819" y="96325"/>
                    <a:pt x="720819" y="131093"/>
                  </a:cubicBezTo>
                  <a:lnTo>
                    <a:pt x="720819" y="141260"/>
                  </a:lnTo>
                  <a:cubicBezTo>
                    <a:pt x="720819" y="176028"/>
                    <a:pt x="707007" y="209372"/>
                    <a:pt x="682422" y="233957"/>
                  </a:cubicBezTo>
                  <a:cubicBezTo>
                    <a:pt x="657838" y="258542"/>
                    <a:pt x="624494" y="272353"/>
                    <a:pt x="589725" y="272353"/>
                  </a:cubicBezTo>
                  <a:lnTo>
                    <a:pt x="131093" y="272353"/>
                  </a:lnTo>
                  <a:cubicBezTo>
                    <a:pt x="96325" y="272353"/>
                    <a:pt x="62981" y="258542"/>
                    <a:pt x="38396" y="233957"/>
                  </a:cubicBezTo>
                  <a:cubicBezTo>
                    <a:pt x="13812" y="209372"/>
                    <a:pt x="0" y="176028"/>
                    <a:pt x="0" y="141260"/>
                  </a:cubicBezTo>
                  <a:lnTo>
                    <a:pt x="0" y="131093"/>
                  </a:lnTo>
                  <a:cubicBezTo>
                    <a:pt x="0" y="96325"/>
                    <a:pt x="13812" y="62981"/>
                    <a:pt x="38396" y="38396"/>
                  </a:cubicBezTo>
                  <a:cubicBezTo>
                    <a:pt x="62981" y="13812"/>
                    <a:pt x="96325" y="0"/>
                    <a:pt x="131093" y="0"/>
                  </a:cubicBezTo>
                  <a:close/>
                </a:path>
              </a:pathLst>
            </a:custGeom>
            <a:solidFill>
              <a:srgbClr val="000000"/>
            </a:solidFill>
          </p:spPr>
        </p:sp>
        <p:sp>
          <p:nvSpPr>
            <p:cNvPr name="TextBox 11" id="11"/>
            <p:cNvSpPr txBox="true"/>
            <p:nvPr/>
          </p:nvSpPr>
          <p:spPr>
            <a:xfrm>
              <a:off x="0" y="-123825"/>
              <a:ext cx="720819" cy="396178"/>
            </a:xfrm>
            <a:prstGeom prst="rect">
              <a:avLst/>
            </a:prstGeom>
          </p:spPr>
          <p:txBody>
            <a:bodyPr anchor="ctr" rtlCol="false" tIns="50800" lIns="50800" bIns="50800" rIns="50800"/>
            <a:lstStyle/>
            <a:p>
              <a:pPr algn="ctr">
                <a:lnSpc>
                  <a:spcPts val="5599"/>
                </a:lnSpc>
              </a:pPr>
              <a:r>
                <a:rPr lang="en-US" b="true" sz="3999">
                  <a:solidFill>
                    <a:srgbClr val="FFFFFA"/>
                  </a:solidFill>
                  <a:latin typeface="Telegraf Bold"/>
                  <a:ea typeface="Telegraf Bold"/>
                  <a:cs typeface="Telegraf Bold"/>
                  <a:sym typeface="Telegraf Bold"/>
                </a:rPr>
                <a:t>WEEK 4</a:t>
              </a:r>
            </a:p>
          </p:txBody>
        </p:sp>
      </p:grpSp>
      <p:grpSp>
        <p:nvGrpSpPr>
          <p:cNvPr name="Group 12" id="12"/>
          <p:cNvGrpSpPr/>
          <p:nvPr/>
        </p:nvGrpSpPr>
        <p:grpSpPr>
          <a:xfrm rot="0">
            <a:off x="1097682" y="5768945"/>
            <a:ext cx="2883849" cy="1115695"/>
            <a:chOff x="0" y="0"/>
            <a:chExt cx="703979" cy="272353"/>
          </a:xfrm>
        </p:grpSpPr>
        <p:sp>
          <p:nvSpPr>
            <p:cNvPr name="Freeform 13" id="13"/>
            <p:cNvSpPr/>
            <p:nvPr/>
          </p:nvSpPr>
          <p:spPr>
            <a:xfrm flipH="false" flipV="false" rot="0">
              <a:off x="0" y="0"/>
              <a:ext cx="703979" cy="272353"/>
            </a:xfrm>
            <a:custGeom>
              <a:avLst/>
              <a:gdLst/>
              <a:ahLst/>
              <a:cxnLst/>
              <a:rect r="r" b="b" t="t" l="l"/>
              <a:pathLst>
                <a:path h="272353" w="703979">
                  <a:moveTo>
                    <a:pt x="134229" y="0"/>
                  </a:moveTo>
                  <a:lnTo>
                    <a:pt x="569750" y="0"/>
                  </a:lnTo>
                  <a:cubicBezTo>
                    <a:pt x="605350" y="0"/>
                    <a:pt x="639492" y="14142"/>
                    <a:pt x="664665" y="39315"/>
                  </a:cubicBezTo>
                  <a:cubicBezTo>
                    <a:pt x="689837" y="64488"/>
                    <a:pt x="703979" y="98629"/>
                    <a:pt x="703979" y="134229"/>
                  </a:cubicBezTo>
                  <a:lnTo>
                    <a:pt x="703979" y="138124"/>
                  </a:lnTo>
                  <a:cubicBezTo>
                    <a:pt x="703979" y="212257"/>
                    <a:pt x="643883" y="272353"/>
                    <a:pt x="569750" y="272353"/>
                  </a:cubicBezTo>
                  <a:lnTo>
                    <a:pt x="134229" y="272353"/>
                  </a:lnTo>
                  <a:cubicBezTo>
                    <a:pt x="98629" y="272353"/>
                    <a:pt x="64488" y="258211"/>
                    <a:pt x="39315" y="233039"/>
                  </a:cubicBezTo>
                  <a:cubicBezTo>
                    <a:pt x="14142" y="207866"/>
                    <a:pt x="0" y="173724"/>
                    <a:pt x="0" y="138124"/>
                  </a:cubicBezTo>
                  <a:lnTo>
                    <a:pt x="0" y="134229"/>
                  </a:lnTo>
                  <a:cubicBezTo>
                    <a:pt x="0" y="98629"/>
                    <a:pt x="14142" y="64488"/>
                    <a:pt x="39315" y="39315"/>
                  </a:cubicBezTo>
                  <a:cubicBezTo>
                    <a:pt x="64488" y="14142"/>
                    <a:pt x="98629" y="0"/>
                    <a:pt x="134229" y="0"/>
                  </a:cubicBezTo>
                  <a:close/>
                </a:path>
              </a:pathLst>
            </a:custGeom>
            <a:solidFill>
              <a:srgbClr val="7B1919"/>
            </a:solidFill>
          </p:spPr>
        </p:sp>
        <p:sp>
          <p:nvSpPr>
            <p:cNvPr name="TextBox 14" id="14"/>
            <p:cNvSpPr txBox="true"/>
            <p:nvPr/>
          </p:nvSpPr>
          <p:spPr>
            <a:xfrm>
              <a:off x="0" y="-123825"/>
              <a:ext cx="703979" cy="396178"/>
            </a:xfrm>
            <a:prstGeom prst="rect">
              <a:avLst/>
            </a:prstGeom>
          </p:spPr>
          <p:txBody>
            <a:bodyPr anchor="ctr" rtlCol="false" tIns="50800" lIns="50800" bIns="50800" rIns="50800"/>
            <a:lstStyle/>
            <a:p>
              <a:pPr algn="ctr">
                <a:lnSpc>
                  <a:spcPts val="5599"/>
                </a:lnSpc>
              </a:pPr>
              <a:r>
                <a:rPr lang="en-US" b="true" sz="3999">
                  <a:solidFill>
                    <a:srgbClr val="FFFFFA"/>
                  </a:solidFill>
                  <a:latin typeface="Telegraf Bold"/>
                  <a:ea typeface="Telegraf Bold"/>
                  <a:cs typeface="Telegraf Bold"/>
                  <a:sym typeface="Telegraf Bold"/>
                </a:rPr>
                <a:t>WEEK 3</a:t>
              </a:r>
            </a:p>
          </p:txBody>
        </p:sp>
      </p:grpSp>
      <p:sp>
        <p:nvSpPr>
          <p:cNvPr name="TextBox 15" id="15"/>
          <p:cNvSpPr txBox="true"/>
          <p:nvPr/>
        </p:nvSpPr>
        <p:spPr>
          <a:xfrm rot="0">
            <a:off x="9118122" y="3151716"/>
            <a:ext cx="3386148" cy="1497967"/>
          </a:xfrm>
          <a:prstGeom prst="rect">
            <a:avLst/>
          </a:prstGeom>
        </p:spPr>
        <p:txBody>
          <a:bodyPr anchor="t" rtlCol="false" tIns="0" lIns="0" bIns="0" rIns="0">
            <a:spAutoFit/>
          </a:bodyPr>
          <a:lstStyle/>
          <a:p>
            <a:pPr algn="ctr">
              <a:lnSpc>
                <a:spcPts val="3925"/>
              </a:lnSpc>
            </a:pPr>
            <a:r>
              <a:rPr lang="en-US" sz="2599">
                <a:solidFill>
                  <a:srgbClr val="FFFFFA"/>
                </a:solidFill>
                <a:latin typeface="Telegraf"/>
                <a:ea typeface="Telegraf"/>
                <a:cs typeface="Telegraf"/>
                <a:sym typeface="Telegraf"/>
              </a:rPr>
              <a:t>Searching Dataset and preprocessing it.</a:t>
            </a:r>
          </a:p>
          <a:p>
            <a:pPr algn="ctr">
              <a:lnSpc>
                <a:spcPts val="3925"/>
              </a:lnSpc>
            </a:pPr>
          </a:p>
        </p:txBody>
      </p:sp>
      <p:sp>
        <p:nvSpPr>
          <p:cNvPr name="TextBox 16" id="16"/>
          <p:cNvSpPr txBox="true"/>
          <p:nvPr/>
        </p:nvSpPr>
        <p:spPr>
          <a:xfrm rot="0">
            <a:off x="6477439" y="5531437"/>
            <a:ext cx="3146217" cy="1463105"/>
          </a:xfrm>
          <a:prstGeom prst="rect">
            <a:avLst/>
          </a:prstGeom>
        </p:spPr>
        <p:txBody>
          <a:bodyPr anchor="t" rtlCol="false" tIns="0" lIns="0" bIns="0" rIns="0">
            <a:spAutoFit/>
          </a:bodyPr>
          <a:lstStyle/>
          <a:p>
            <a:pPr algn="ctr">
              <a:lnSpc>
                <a:spcPts val="3899"/>
              </a:lnSpc>
            </a:pPr>
            <a:r>
              <a:rPr lang="en-US" sz="2599">
                <a:solidFill>
                  <a:srgbClr val="FFFFFA"/>
                </a:solidFill>
                <a:latin typeface="Telegraf"/>
                <a:ea typeface="Telegraf"/>
                <a:cs typeface="Telegraf"/>
                <a:sym typeface="Telegraf"/>
              </a:rPr>
              <a:t>Working on the codes</a:t>
            </a:r>
          </a:p>
          <a:p>
            <a:pPr algn="ctr">
              <a:lnSpc>
                <a:spcPts val="3899"/>
              </a:lnSpc>
            </a:pPr>
          </a:p>
        </p:txBody>
      </p:sp>
      <p:sp>
        <p:nvSpPr>
          <p:cNvPr name="AutoShape 17" id="17"/>
          <p:cNvSpPr/>
          <p:nvPr/>
        </p:nvSpPr>
        <p:spPr>
          <a:xfrm>
            <a:off x="3981532" y="8698328"/>
            <a:ext cx="1027769" cy="0"/>
          </a:xfrm>
          <a:prstGeom prst="line">
            <a:avLst/>
          </a:prstGeom>
          <a:ln cap="flat" w="9525">
            <a:solidFill>
              <a:srgbClr val="000000"/>
            </a:solidFill>
            <a:prstDash val="solid"/>
            <a:headEnd type="none" len="sm" w="sm"/>
            <a:tailEnd type="none" len="sm" w="sm"/>
          </a:ln>
        </p:spPr>
      </p:sp>
      <p:sp>
        <p:nvSpPr>
          <p:cNvPr name="AutoShape 18" id="18"/>
          <p:cNvSpPr/>
          <p:nvPr/>
        </p:nvSpPr>
        <p:spPr>
          <a:xfrm flipV="true">
            <a:off x="3981532" y="6315377"/>
            <a:ext cx="2495907" cy="11415"/>
          </a:xfrm>
          <a:prstGeom prst="line">
            <a:avLst/>
          </a:prstGeom>
          <a:ln cap="flat" w="9525">
            <a:solidFill>
              <a:srgbClr val="000000"/>
            </a:solidFill>
            <a:prstDash val="solid"/>
            <a:headEnd type="none" len="sm" w="sm"/>
            <a:tailEnd type="none" len="sm" w="sm"/>
          </a:ln>
        </p:spPr>
      </p:sp>
      <p:sp>
        <p:nvSpPr>
          <p:cNvPr name="AutoShape 19" id="19"/>
          <p:cNvSpPr/>
          <p:nvPr/>
        </p:nvSpPr>
        <p:spPr>
          <a:xfrm>
            <a:off x="3981532" y="3957849"/>
            <a:ext cx="5136591" cy="0"/>
          </a:xfrm>
          <a:prstGeom prst="line">
            <a:avLst/>
          </a:prstGeom>
          <a:ln cap="flat" w="9525">
            <a:solidFill>
              <a:srgbClr val="000000"/>
            </a:solidFill>
            <a:prstDash val="solid"/>
            <a:headEnd type="none" len="sm" w="sm"/>
            <a:tailEnd type="none" len="sm" w="sm"/>
          </a:ln>
        </p:spPr>
      </p:sp>
      <p:sp>
        <p:nvSpPr>
          <p:cNvPr name="AutoShape 20" id="20"/>
          <p:cNvSpPr/>
          <p:nvPr/>
        </p:nvSpPr>
        <p:spPr>
          <a:xfrm>
            <a:off x="3981532" y="1586547"/>
            <a:ext cx="8072868" cy="0"/>
          </a:xfrm>
          <a:prstGeom prst="line">
            <a:avLst/>
          </a:prstGeom>
          <a:ln cap="flat" w="9525">
            <a:solidFill>
              <a:srgbClr val="000000"/>
            </a:solidFill>
            <a:prstDash val="solid"/>
            <a:headEnd type="none" len="sm" w="sm"/>
            <a:tailEnd type="none" len="sm" w="sm"/>
          </a:ln>
        </p:spPr>
      </p:sp>
      <p:sp>
        <p:nvSpPr>
          <p:cNvPr name="Freeform 21" id="21"/>
          <p:cNvSpPr/>
          <p:nvPr/>
        </p:nvSpPr>
        <p:spPr>
          <a:xfrm flipH="false" flipV="false" rot="-1403487">
            <a:off x="8442959" y="-10621989"/>
            <a:ext cx="14213674" cy="12843993"/>
          </a:xfrm>
          <a:custGeom>
            <a:avLst/>
            <a:gdLst/>
            <a:ahLst/>
            <a:cxnLst/>
            <a:rect r="r" b="b" t="t" l="l"/>
            <a:pathLst>
              <a:path h="12843993" w="14213674">
                <a:moveTo>
                  <a:pt x="0" y="0"/>
                </a:moveTo>
                <a:lnTo>
                  <a:pt x="14213673" y="0"/>
                </a:lnTo>
                <a:lnTo>
                  <a:pt x="14213673"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10342904" y="7486709"/>
            <a:ext cx="6916396" cy="1304925"/>
          </a:xfrm>
          <a:prstGeom prst="rect">
            <a:avLst/>
          </a:prstGeom>
        </p:spPr>
        <p:txBody>
          <a:bodyPr anchor="t" rtlCol="false" tIns="0" lIns="0" bIns="0" rIns="0">
            <a:spAutoFit/>
          </a:bodyPr>
          <a:lstStyle/>
          <a:p>
            <a:pPr algn="r">
              <a:lnSpc>
                <a:spcPts val="9000"/>
              </a:lnSpc>
            </a:pPr>
            <a:r>
              <a:rPr lang="en-US" sz="9000">
                <a:solidFill>
                  <a:srgbClr val="FFFFFA"/>
                </a:solidFill>
                <a:latin typeface="Telegraf"/>
                <a:ea typeface="Telegraf"/>
                <a:cs typeface="Telegraf"/>
                <a:sym typeface="Telegraf"/>
              </a:rPr>
              <a:t>TIME LINE</a:t>
            </a:r>
          </a:p>
        </p:txBody>
      </p:sp>
      <p:sp>
        <p:nvSpPr>
          <p:cNvPr name="TextBox 23" id="23"/>
          <p:cNvSpPr txBox="true"/>
          <p:nvPr/>
        </p:nvSpPr>
        <p:spPr>
          <a:xfrm rot="0">
            <a:off x="5009300" y="7892195"/>
            <a:ext cx="2846303" cy="1497967"/>
          </a:xfrm>
          <a:prstGeom prst="rect">
            <a:avLst/>
          </a:prstGeom>
        </p:spPr>
        <p:txBody>
          <a:bodyPr anchor="t" rtlCol="false" tIns="0" lIns="0" bIns="0" rIns="0">
            <a:spAutoFit/>
          </a:bodyPr>
          <a:lstStyle/>
          <a:p>
            <a:pPr algn="ctr">
              <a:lnSpc>
                <a:spcPts val="3925"/>
              </a:lnSpc>
            </a:pPr>
            <a:r>
              <a:rPr lang="en-US" sz="2599">
                <a:solidFill>
                  <a:srgbClr val="FFFFFA"/>
                </a:solidFill>
                <a:latin typeface="Telegraf"/>
                <a:ea typeface="Telegraf"/>
                <a:cs typeface="Telegraf"/>
                <a:sym typeface="Telegraf"/>
              </a:rPr>
              <a:t>Develop a Stream lit Web</a:t>
            </a:r>
          </a:p>
          <a:p>
            <a:pPr algn="ctr">
              <a:lnSpc>
                <a:spcPts val="3925"/>
              </a:lnSpc>
            </a:pPr>
          </a:p>
        </p:txBody>
      </p:sp>
      <p:sp>
        <p:nvSpPr>
          <p:cNvPr name="TextBox 24" id="24"/>
          <p:cNvSpPr txBox="true"/>
          <p:nvPr/>
        </p:nvSpPr>
        <p:spPr>
          <a:xfrm rot="0">
            <a:off x="12054399" y="488929"/>
            <a:ext cx="3716054" cy="2071411"/>
          </a:xfrm>
          <a:prstGeom prst="rect">
            <a:avLst/>
          </a:prstGeom>
        </p:spPr>
        <p:txBody>
          <a:bodyPr anchor="t" rtlCol="false" tIns="0" lIns="0" bIns="0" rIns="0">
            <a:spAutoFit/>
          </a:bodyPr>
          <a:lstStyle/>
          <a:p>
            <a:pPr algn="ctr">
              <a:lnSpc>
                <a:spcPts val="4103"/>
              </a:lnSpc>
            </a:pPr>
            <a:r>
              <a:rPr lang="en-US" sz="2699">
                <a:solidFill>
                  <a:srgbClr val="FFFFFA"/>
                </a:solidFill>
                <a:latin typeface="Telegraf"/>
                <a:ea typeface="Telegraf"/>
                <a:cs typeface="Telegraf"/>
                <a:sym typeface="Telegraf"/>
              </a:rPr>
              <a:t>Collecting the research papers and understanding CNN.</a:t>
            </a:r>
          </a:p>
          <a:p>
            <a:pPr algn="ctr">
              <a:lnSpc>
                <a:spcPts val="410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AutoShape 2" id="2"/>
          <p:cNvSpPr/>
          <p:nvPr/>
        </p:nvSpPr>
        <p:spPr>
          <a:xfrm rot="-5400000">
            <a:off x="1792016" y="5146282"/>
            <a:ext cx="10257527" cy="0"/>
          </a:xfrm>
          <a:prstGeom prst="line">
            <a:avLst/>
          </a:prstGeom>
          <a:ln cap="rnd" w="9525">
            <a:solidFill>
              <a:srgbClr val="F4E7E7">
                <a:alpha val="29804"/>
              </a:srgbClr>
            </a:solidFill>
            <a:prstDash val="solid"/>
            <a:headEnd type="none" len="sm" w="sm"/>
            <a:tailEnd type="none" len="sm" w="sm"/>
          </a:ln>
        </p:spPr>
      </p:sp>
      <p:grpSp>
        <p:nvGrpSpPr>
          <p:cNvPr name="Group 3" id="3"/>
          <p:cNvGrpSpPr/>
          <p:nvPr/>
        </p:nvGrpSpPr>
        <p:grpSpPr>
          <a:xfrm rot="0">
            <a:off x="705849" y="376177"/>
            <a:ext cx="5217216" cy="2589631"/>
            <a:chOff x="0" y="0"/>
            <a:chExt cx="6956288" cy="3452841"/>
          </a:xfrm>
        </p:grpSpPr>
        <p:sp>
          <p:nvSpPr>
            <p:cNvPr name="Freeform 4" id="4"/>
            <p:cNvSpPr/>
            <p:nvPr/>
          </p:nvSpPr>
          <p:spPr>
            <a:xfrm flipH="true" flipV="false" rot="0">
              <a:off x="0" y="3316245"/>
              <a:ext cx="5779076" cy="136596"/>
            </a:xfrm>
            <a:custGeom>
              <a:avLst/>
              <a:gdLst/>
              <a:ahLst/>
              <a:cxnLst/>
              <a:rect r="r" b="b" t="t" l="l"/>
              <a:pathLst>
                <a:path h="136596" w="5779076">
                  <a:moveTo>
                    <a:pt x="5779076" y="0"/>
                  </a:moveTo>
                  <a:lnTo>
                    <a:pt x="0" y="0"/>
                  </a:lnTo>
                  <a:lnTo>
                    <a:pt x="0" y="136596"/>
                  </a:lnTo>
                  <a:lnTo>
                    <a:pt x="5779076" y="136596"/>
                  </a:lnTo>
                  <a:lnTo>
                    <a:pt x="57790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76200"/>
              <a:ext cx="6956288" cy="2858313"/>
            </a:xfrm>
            <a:prstGeom prst="rect">
              <a:avLst/>
            </a:prstGeom>
          </p:spPr>
          <p:txBody>
            <a:bodyPr anchor="t" rtlCol="false" tIns="0" lIns="0" bIns="0" rIns="0">
              <a:spAutoFit/>
            </a:bodyPr>
            <a:lstStyle/>
            <a:p>
              <a:pPr algn="l">
                <a:lnSpc>
                  <a:spcPts val="7898"/>
                </a:lnSpc>
              </a:pPr>
              <a:r>
                <a:rPr lang="en-US" sz="7898">
                  <a:solidFill>
                    <a:srgbClr val="F4E7E7"/>
                  </a:solidFill>
                  <a:latin typeface="Telegraf"/>
                  <a:ea typeface="Telegraf"/>
                  <a:cs typeface="Telegraf"/>
                  <a:sym typeface="Telegraf"/>
                </a:rPr>
                <a:t>RESULT &amp;</a:t>
              </a:r>
            </a:p>
            <a:p>
              <a:pPr algn="l">
                <a:lnSpc>
                  <a:spcPts val="7898"/>
                </a:lnSpc>
              </a:pPr>
              <a:r>
                <a:rPr lang="en-US" sz="7898">
                  <a:solidFill>
                    <a:srgbClr val="F4E7E7"/>
                  </a:solidFill>
                  <a:latin typeface="Telegraf"/>
                  <a:ea typeface="Telegraf"/>
                  <a:cs typeface="Telegraf"/>
                  <a:sym typeface="Telegraf"/>
                </a:rPr>
                <a:t>ANALYSIS</a:t>
              </a:r>
            </a:p>
          </p:txBody>
        </p:sp>
      </p:grpSp>
      <p:sp>
        <p:nvSpPr>
          <p:cNvPr name="Freeform 6" id="6"/>
          <p:cNvSpPr/>
          <p:nvPr/>
        </p:nvSpPr>
        <p:spPr>
          <a:xfrm flipH="false" flipV="false" rot="0">
            <a:off x="6727068" y="2965808"/>
            <a:ext cx="11367221" cy="6524551"/>
          </a:xfrm>
          <a:custGeom>
            <a:avLst/>
            <a:gdLst/>
            <a:ahLst/>
            <a:cxnLst/>
            <a:rect r="r" b="b" t="t" l="l"/>
            <a:pathLst>
              <a:path h="6524551" w="11367221">
                <a:moveTo>
                  <a:pt x="0" y="0"/>
                </a:moveTo>
                <a:lnTo>
                  <a:pt x="11367221" y="0"/>
                </a:lnTo>
                <a:lnTo>
                  <a:pt x="11367221" y="6524551"/>
                </a:lnTo>
                <a:lnTo>
                  <a:pt x="0" y="6524551"/>
                </a:lnTo>
                <a:lnTo>
                  <a:pt x="0" y="0"/>
                </a:lnTo>
                <a:close/>
              </a:path>
            </a:pathLst>
          </a:custGeom>
          <a:blipFill>
            <a:blip r:embed="rId4"/>
            <a:stretch>
              <a:fillRect l="0" t="0" r="0" b="-1484"/>
            </a:stretch>
          </a:blipFill>
        </p:spPr>
      </p:sp>
      <p:sp>
        <p:nvSpPr>
          <p:cNvPr name="TextBox 7" id="7"/>
          <p:cNvSpPr txBox="true"/>
          <p:nvPr/>
        </p:nvSpPr>
        <p:spPr>
          <a:xfrm rot="0">
            <a:off x="705849" y="3829358"/>
            <a:ext cx="5483553" cy="5199799"/>
          </a:xfrm>
          <a:prstGeom prst="rect">
            <a:avLst/>
          </a:prstGeom>
        </p:spPr>
        <p:txBody>
          <a:bodyPr anchor="t" rtlCol="false" tIns="0" lIns="0" bIns="0" rIns="0">
            <a:spAutoFit/>
          </a:bodyPr>
          <a:lstStyle/>
          <a:p>
            <a:pPr algn="ctr">
              <a:lnSpc>
                <a:spcPts val="5133"/>
              </a:lnSpc>
            </a:pPr>
            <a:r>
              <a:rPr lang="en-US" sz="3399">
                <a:solidFill>
                  <a:srgbClr val="F4E7E7"/>
                </a:solidFill>
                <a:latin typeface="Telegraf"/>
                <a:ea typeface="Telegraf"/>
                <a:cs typeface="Telegraf"/>
                <a:sym typeface="Telegraf"/>
              </a:rPr>
              <a:t>Final Model Performance:</a:t>
            </a:r>
          </a:p>
          <a:p>
            <a:pPr algn="ctr">
              <a:lnSpc>
                <a:spcPts val="5133"/>
              </a:lnSpc>
            </a:pPr>
            <a:r>
              <a:rPr lang="en-US" sz="3399">
                <a:solidFill>
                  <a:srgbClr val="F4E7E7"/>
                </a:solidFill>
                <a:latin typeface="Telegraf"/>
                <a:ea typeface="Telegraf"/>
                <a:cs typeface="Telegraf"/>
                <a:sym typeface="Telegraf"/>
              </a:rPr>
              <a:t>Validation Accuracy: 98.34%</a:t>
            </a:r>
          </a:p>
          <a:p>
            <a:pPr algn="ctr">
              <a:lnSpc>
                <a:spcPts val="5133"/>
              </a:lnSpc>
            </a:pPr>
            <a:r>
              <a:rPr lang="en-US" sz="3399">
                <a:solidFill>
                  <a:srgbClr val="F4E7E7"/>
                </a:solidFill>
                <a:latin typeface="Telegraf"/>
                <a:ea typeface="Telegraf"/>
                <a:cs typeface="Telegraf"/>
                <a:sym typeface="Telegraf"/>
              </a:rPr>
              <a:t>Loss: 0.8694</a:t>
            </a:r>
          </a:p>
          <a:p>
            <a:pPr algn="ctr">
              <a:lnSpc>
                <a:spcPts val="5133"/>
              </a:lnSpc>
            </a:pPr>
            <a:r>
              <a:rPr lang="en-US" sz="3399">
                <a:solidFill>
                  <a:srgbClr val="F4E7E7"/>
                </a:solidFill>
                <a:latin typeface="Telegraf"/>
                <a:ea typeface="Telegraf"/>
                <a:cs typeface="Telegraf"/>
                <a:sym typeface="Telegraf"/>
              </a:rPr>
              <a:t>Model Evaluation:</a:t>
            </a:r>
          </a:p>
          <a:p>
            <a:pPr algn="ctr">
              <a:lnSpc>
                <a:spcPts val="5133"/>
              </a:lnSpc>
              <a:spcBef>
                <a:spcPct val="0"/>
              </a:spcBef>
            </a:pPr>
            <a:r>
              <a:rPr lang="en-US" sz="3399">
                <a:solidFill>
                  <a:srgbClr val="F4E7E7"/>
                </a:solidFill>
                <a:latin typeface="Telegraf"/>
                <a:ea typeface="Telegraf"/>
                <a:cs typeface="Telegraf"/>
                <a:sym typeface="Telegraf"/>
              </a:rPr>
              <a:t>Achieved high accuracy and low loss during training and validation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82891">
            <a:off x="7931271" y="-4546787"/>
            <a:ext cx="12733730" cy="7593934"/>
          </a:xfrm>
          <a:custGeom>
            <a:avLst/>
            <a:gdLst/>
            <a:ahLst/>
            <a:cxnLst/>
            <a:rect r="r" b="b" t="t" l="l"/>
            <a:pathLst>
              <a:path h="7593934" w="12733730">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3768" y="1687755"/>
            <a:ext cx="8960232" cy="6813588"/>
          </a:xfrm>
          <a:custGeom>
            <a:avLst/>
            <a:gdLst/>
            <a:ahLst/>
            <a:cxnLst/>
            <a:rect r="r" b="b" t="t" l="l"/>
            <a:pathLst>
              <a:path h="6813588" w="8960232">
                <a:moveTo>
                  <a:pt x="0" y="0"/>
                </a:moveTo>
                <a:lnTo>
                  <a:pt x="8960232" y="0"/>
                </a:lnTo>
                <a:lnTo>
                  <a:pt x="8960232" y="6813587"/>
                </a:lnTo>
                <a:lnTo>
                  <a:pt x="0" y="6813587"/>
                </a:lnTo>
                <a:lnTo>
                  <a:pt x="0" y="0"/>
                </a:lnTo>
                <a:close/>
              </a:path>
            </a:pathLst>
          </a:custGeom>
          <a:blipFill>
            <a:blip r:embed="rId4"/>
            <a:stretch>
              <a:fillRect l="-4302" t="0" r="-4302" b="0"/>
            </a:stretch>
          </a:blipFill>
        </p:spPr>
      </p:sp>
      <p:sp>
        <p:nvSpPr>
          <p:cNvPr name="Freeform 4" id="4"/>
          <p:cNvSpPr/>
          <p:nvPr/>
        </p:nvSpPr>
        <p:spPr>
          <a:xfrm flipH="false" flipV="false" rot="0">
            <a:off x="9406693" y="1546621"/>
            <a:ext cx="8671367" cy="6954722"/>
          </a:xfrm>
          <a:custGeom>
            <a:avLst/>
            <a:gdLst/>
            <a:ahLst/>
            <a:cxnLst/>
            <a:rect r="r" b="b" t="t" l="l"/>
            <a:pathLst>
              <a:path h="6954722" w="8671367">
                <a:moveTo>
                  <a:pt x="0" y="0"/>
                </a:moveTo>
                <a:lnTo>
                  <a:pt x="8671367" y="0"/>
                </a:lnTo>
                <a:lnTo>
                  <a:pt x="8671367" y="6954721"/>
                </a:lnTo>
                <a:lnTo>
                  <a:pt x="0" y="6954721"/>
                </a:lnTo>
                <a:lnTo>
                  <a:pt x="0" y="0"/>
                </a:lnTo>
                <a:close/>
              </a:path>
            </a:pathLst>
          </a:custGeom>
          <a:blipFill>
            <a:blip r:embed="rId5"/>
            <a:stretch>
              <a:fillRect l="-4124" t="-1225" r="-4124"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E7E7"/>
        </a:solidFill>
      </p:bgPr>
    </p:bg>
    <p:spTree>
      <p:nvGrpSpPr>
        <p:cNvPr id="1" name=""/>
        <p:cNvGrpSpPr/>
        <p:nvPr/>
      </p:nvGrpSpPr>
      <p:grpSpPr>
        <a:xfrm>
          <a:off x="0" y="0"/>
          <a:ext cx="0" cy="0"/>
          <a:chOff x="0" y="0"/>
          <a:chExt cx="0" cy="0"/>
        </a:xfrm>
      </p:grpSpPr>
      <p:sp>
        <p:nvSpPr>
          <p:cNvPr name="Freeform 2" id="2"/>
          <p:cNvSpPr/>
          <p:nvPr/>
        </p:nvSpPr>
        <p:spPr>
          <a:xfrm flipH="false" flipV="false" rot="0">
            <a:off x="524627" y="1028700"/>
            <a:ext cx="10536146" cy="7674409"/>
          </a:xfrm>
          <a:custGeom>
            <a:avLst/>
            <a:gdLst/>
            <a:ahLst/>
            <a:cxnLst/>
            <a:rect r="r" b="b" t="t" l="l"/>
            <a:pathLst>
              <a:path h="7674409" w="10536146">
                <a:moveTo>
                  <a:pt x="0" y="0"/>
                </a:moveTo>
                <a:lnTo>
                  <a:pt x="10536147" y="0"/>
                </a:lnTo>
                <a:lnTo>
                  <a:pt x="10536147" y="7674409"/>
                </a:lnTo>
                <a:lnTo>
                  <a:pt x="0" y="7674409"/>
                </a:lnTo>
                <a:lnTo>
                  <a:pt x="0" y="0"/>
                </a:lnTo>
                <a:close/>
              </a:path>
            </a:pathLst>
          </a:custGeom>
          <a:blipFill>
            <a:blip r:embed="rId2"/>
            <a:stretch>
              <a:fillRect l="0" t="-11780" r="0" b="-11780"/>
            </a:stretch>
          </a:blipFill>
        </p:spPr>
      </p:sp>
      <p:sp>
        <p:nvSpPr>
          <p:cNvPr name="TextBox 3" id="3"/>
          <p:cNvSpPr txBox="true"/>
          <p:nvPr/>
        </p:nvSpPr>
        <p:spPr>
          <a:xfrm rot="0">
            <a:off x="11803332" y="540711"/>
            <a:ext cx="5907960" cy="9081754"/>
          </a:xfrm>
          <a:prstGeom prst="rect">
            <a:avLst/>
          </a:prstGeom>
        </p:spPr>
        <p:txBody>
          <a:bodyPr anchor="t" rtlCol="false" tIns="0" lIns="0" bIns="0" rIns="0">
            <a:spAutoFit/>
          </a:bodyPr>
          <a:lstStyle/>
          <a:p>
            <a:pPr algn="ctr">
              <a:lnSpc>
                <a:spcPts val="4227"/>
              </a:lnSpc>
              <a:spcBef>
                <a:spcPct val="0"/>
              </a:spcBef>
            </a:pPr>
            <a:r>
              <a:rPr lang="en-US" sz="2799">
                <a:solidFill>
                  <a:srgbClr val="000000"/>
                </a:solidFill>
                <a:latin typeface="Telegraf"/>
                <a:ea typeface="Telegraf"/>
                <a:cs typeface="Telegraf"/>
                <a:sym typeface="Telegraf"/>
              </a:rPr>
              <a:t>This confusion matrix shows the classification results of our CNN model for various plant diseases. High values on the diagonal, such as Tomato___Leaf_Mold (47) and Tomato___Target_Spot (42), indicate strong prediction accuracy for those classes. Some misclassifications are visible off-diagonal — for example, a few Tomato___Early_blight images were confused with Tomato___Late_blight. These insights help in identifying where the model needs improvement and which classes are most easily confused.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E7E7"/>
        </a:solidFill>
      </p:bgPr>
    </p:bg>
    <p:spTree>
      <p:nvGrpSpPr>
        <p:cNvPr id="1" name=""/>
        <p:cNvGrpSpPr/>
        <p:nvPr/>
      </p:nvGrpSpPr>
      <p:grpSpPr>
        <a:xfrm>
          <a:off x="0" y="0"/>
          <a:ext cx="0" cy="0"/>
          <a:chOff x="0" y="0"/>
          <a:chExt cx="0" cy="0"/>
        </a:xfrm>
      </p:grpSpPr>
      <p:sp>
        <p:nvSpPr>
          <p:cNvPr name="Freeform 2" id="2"/>
          <p:cNvSpPr/>
          <p:nvPr/>
        </p:nvSpPr>
        <p:spPr>
          <a:xfrm flipH="true" flipV="false" rot="-10218280">
            <a:off x="-4846400" y="6018259"/>
            <a:ext cx="12499411" cy="9113207"/>
          </a:xfrm>
          <a:custGeom>
            <a:avLst/>
            <a:gdLst/>
            <a:ahLst/>
            <a:cxnLst/>
            <a:rect r="r" b="b" t="t" l="l"/>
            <a:pathLst>
              <a:path h="9113207" w="12499411">
                <a:moveTo>
                  <a:pt x="12499412" y="0"/>
                </a:moveTo>
                <a:lnTo>
                  <a:pt x="0" y="0"/>
                </a:lnTo>
                <a:lnTo>
                  <a:pt x="0" y="9113207"/>
                </a:lnTo>
                <a:lnTo>
                  <a:pt x="12499412" y="9113207"/>
                </a:lnTo>
                <a:lnTo>
                  <a:pt x="124994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8932" y="2729129"/>
            <a:ext cx="7918961" cy="2447925"/>
          </a:xfrm>
          <a:prstGeom prst="rect">
            <a:avLst/>
          </a:prstGeom>
        </p:spPr>
        <p:txBody>
          <a:bodyPr anchor="t" rtlCol="false" tIns="0" lIns="0" bIns="0" rIns="0">
            <a:spAutoFit/>
          </a:bodyPr>
          <a:lstStyle/>
          <a:p>
            <a:pPr algn="l">
              <a:lnSpc>
                <a:spcPts val="9000"/>
              </a:lnSpc>
            </a:pPr>
            <a:r>
              <a:rPr lang="en-US" sz="9000">
                <a:solidFill>
                  <a:srgbClr val="000000"/>
                </a:solidFill>
                <a:latin typeface="Telegraf"/>
                <a:ea typeface="Telegraf"/>
                <a:cs typeface="Telegraf"/>
                <a:sym typeface="Telegraf"/>
              </a:rPr>
              <a:t>FUTURE  WORKS</a:t>
            </a:r>
          </a:p>
        </p:txBody>
      </p:sp>
      <p:sp>
        <p:nvSpPr>
          <p:cNvPr name="Freeform 4" id="4"/>
          <p:cNvSpPr/>
          <p:nvPr/>
        </p:nvSpPr>
        <p:spPr>
          <a:xfrm flipH="false" flipV="false" rot="0">
            <a:off x="10129226" y="1340477"/>
            <a:ext cx="609142" cy="946406"/>
          </a:xfrm>
          <a:custGeom>
            <a:avLst/>
            <a:gdLst/>
            <a:ahLst/>
            <a:cxnLst/>
            <a:rect r="r" b="b" t="t" l="l"/>
            <a:pathLst>
              <a:path h="946406" w="609142">
                <a:moveTo>
                  <a:pt x="0" y="0"/>
                </a:moveTo>
                <a:lnTo>
                  <a:pt x="609142" y="0"/>
                </a:lnTo>
                <a:lnTo>
                  <a:pt x="609142" y="946406"/>
                </a:lnTo>
                <a:lnTo>
                  <a:pt x="0" y="946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129226" y="4703851"/>
            <a:ext cx="691737" cy="946406"/>
          </a:xfrm>
          <a:custGeom>
            <a:avLst/>
            <a:gdLst/>
            <a:ahLst/>
            <a:cxnLst/>
            <a:rect r="r" b="b" t="t" l="l"/>
            <a:pathLst>
              <a:path h="946406" w="691737">
                <a:moveTo>
                  <a:pt x="0" y="0"/>
                </a:moveTo>
                <a:lnTo>
                  <a:pt x="691737" y="0"/>
                </a:lnTo>
                <a:lnTo>
                  <a:pt x="691737" y="946407"/>
                </a:lnTo>
                <a:lnTo>
                  <a:pt x="0" y="946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129226" y="8379002"/>
            <a:ext cx="946406" cy="879298"/>
          </a:xfrm>
          <a:custGeom>
            <a:avLst/>
            <a:gdLst/>
            <a:ahLst/>
            <a:cxnLst/>
            <a:rect r="r" b="b" t="t" l="l"/>
            <a:pathLst>
              <a:path h="879298" w="946406">
                <a:moveTo>
                  <a:pt x="0" y="0"/>
                </a:moveTo>
                <a:lnTo>
                  <a:pt x="946406" y="0"/>
                </a:lnTo>
                <a:lnTo>
                  <a:pt x="946406" y="879298"/>
                </a:lnTo>
                <a:lnTo>
                  <a:pt x="0" y="879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1402871" y="7981501"/>
            <a:ext cx="5856429" cy="1774911"/>
          </a:xfrm>
          <a:prstGeom prst="rect">
            <a:avLst/>
          </a:prstGeom>
        </p:spPr>
        <p:txBody>
          <a:bodyPr anchor="t" rtlCol="false" tIns="0" lIns="0" bIns="0" rIns="0">
            <a:spAutoFit/>
          </a:bodyPr>
          <a:lstStyle/>
          <a:p>
            <a:pPr algn="l">
              <a:lnSpc>
                <a:spcPts val="3499"/>
              </a:lnSpc>
            </a:pPr>
            <a:r>
              <a:rPr lang="en-US" sz="2499">
                <a:solidFill>
                  <a:srgbClr val="000000"/>
                </a:solidFill>
                <a:latin typeface="Telegraf"/>
                <a:ea typeface="Telegraf"/>
                <a:cs typeface="Telegraf"/>
                <a:sym typeface="Telegraf"/>
              </a:rPr>
              <a:t>Disp</a:t>
            </a:r>
            <a:r>
              <a:rPr lang="en-US" sz="2499">
                <a:solidFill>
                  <a:srgbClr val="000000"/>
                </a:solidFill>
                <a:latin typeface="Telegraf"/>
                <a:ea typeface="Telegraf"/>
                <a:cs typeface="Telegraf"/>
                <a:sym typeface="Telegraf"/>
              </a:rPr>
              <a:t>lay basic details about the predicted disease like symptoms and possible treatments right after classification</a:t>
            </a:r>
          </a:p>
        </p:txBody>
      </p:sp>
      <p:sp>
        <p:nvSpPr>
          <p:cNvPr name="Freeform 8" id="8"/>
          <p:cNvSpPr/>
          <p:nvPr/>
        </p:nvSpPr>
        <p:spPr>
          <a:xfrm flipH="true" flipV="false" rot="0">
            <a:off x="10129226" y="3031302"/>
            <a:ext cx="6108425" cy="144381"/>
          </a:xfrm>
          <a:custGeom>
            <a:avLst/>
            <a:gdLst/>
            <a:ahLst/>
            <a:cxnLst/>
            <a:rect r="r" b="b" t="t" l="l"/>
            <a:pathLst>
              <a:path h="144381" w="6108425">
                <a:moveTo>
                  <a:pt x="6108425" y="0"/>
                </a:moveTo>
                <a:lnTo>
                  <a:pt x="0" y="0"/>
                </a:lnTo>
                <a:lnTo>
                  <a:pt x="0" y="144381"/>
                </a:lnTo>
                <a:lnTo>
                  <a:pt x="6108425" y="144381"/>
                </a:lnTo>
                <a:lnTo>
                  <a:pt x="610842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true" flipV="false" rot="0">
            <a:off x="10129226" y="7552200"/>
            <a:ext cx="6108425" cy="144381"/>
          </a:xfrm>
          <a:custGeom>
            <a:avLst/>
            <a:gdLst/>
            <a:ahLst/>
            <a:cxnLst/>
            <a:rect r="r" b="b" t="t" l="l"/>
            <a:pathLst>
              <a:path h="144381" w="6108425">
                <a:moveTo>
                  <a:pt x="6108425" y="0"/>
                </a:moveTo>
                <a:lnTo>
                  <a:pt x="0" y="0"/>
                </a:lnTo>
                <a:lnTo>
                  <a:pt x="0" y="144381"/>
                </a:lnTo>
                <a:lnTo>
                  <a:pt x="6108425" y="144381"/>
                </a:lnTo>
                <a:lnTo>
                  <a:pt x="610842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1075632" y="1273802"/>
            <a:ext cx="6025061" cy="1263521"/>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Telegraf"/>
                <a:ea typeface="Telegraf"/>
                <a:cs typeface="Telegraf"/>
                <a:sym typeface="Telegraf"/>
              </a:rPr>
              <a:t>Collect and include more types of plant leaf images to improve the system’s coverage.</a:t>
            </a:r>
          </a:p>
        </p:txBody>
      </p:sp>
      <p:sp>
        <p:nvSpPr>
          <p:cNvPr name="TextBox 11" id="11"/>
          <p:cNvSpPr txBox="true"/>
          <p:nvPr/>
        </p:nvSpPr>
        <p:spPr>
          <a:xfrm rot="0">
            <a:off x="11075632" y="3535423"/>
            <a:ext cx="5760890" cy="3409796"/>
          </a:xfrm>
          <a:prstGeom prst="rect">
            <a:avLst/>
          </a:prstGeom>
        </p:spPr>
        <p:txBody>
          <a:bodyPr anchor="t" rtlCol="false" tIns="0" lIns="0" bIns="0" rIns="0">
            <a:spAutoFit/>
          </a:bodyPr>
          <a:lstStyle/>
          <a:p>
            <a:pPr algn="ctr">
              <a:lnSpc>
                <a:spcPts val="3371"/>
              </a:lnSpc>
              <a:spcBef>
                <a:spcPct val="0"/>
              </a:spcBef>
            </a:pPr>
            <a:r>
              <a:rPr lang="en-US" sz="2232">
                <a:solidFill>
                  <a:srgbClr val="000000"/>
                </a:solidFill>
                <a:latin typeface="Telegraf"/>
                <a:ea typeface="Telegraf"/>
                <a:cs typeface="Telegraf"/>
                <a:sym typeface="Telegraf"/>
              </a:rPr>
              <a:t>Improve low-accuracy classes: Classes such as Grape___Esca, Orange___Huanglongbing, and Tomato___Leaf_Mold exhibit high misclassification rates. Future work should focus on improving their detection through targeted data augmentation and enhanced feature extraction techniques.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true" flipV="false" rot="0">
            <a:off x="7961599" y="-2782197"/>
            <a:ext cx="11098426" cy="16596766"/>
          </a:xfrm>
          <a:custGeom>
            <a:avLst/>
            <a:gdLst/>
            <a:ahLst/>
            <a:cxnLst/>
            <a:rect r="r" b="b" t="t" l="l"/>
            <a:pathLst>
              <a:path h="16596766" w="1109842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t="0" r="0" b="0"/>
            </a:stretch>
          </a:blipFill>
        </p:spPr>
      </p:sp>
      <p:sp>
        <p:nvSpPr>
          <p:cNvPr name="TextBox 3" id="3"/>
          <p:cNvSpPr txBox="true"/>
          <p:nvPr/>
        </p:nvSpPr>
        <p:spPr>
          <a:xfrm rot="0">
            <a:off x="678306" y="1215075"/>
            <a:ext cx="8115300" cy="1304925"/>
          </a:xfrm>
          <a:prstGeom prst="rect">
            <a:avLst/>
          </a:prstGeom>
        </p:spPr>
        <p:txBody>
          <a:bodyPr anchor="t" rtlCol="false" tIns="0" lIns="0" bIns="0" rIns="0">
            <a:spAutoFit/>
          </a:bodyPr>
          <a:lstStyle/>
          <a:p>
            <a:pPr algn="l">
              <a:lnSpc>
                <a:spcPts val="9000"/>
              </a:lnSpc>
            </a:pPr>
            <a:r>
              <a:rPr lang="en-US" sz="9000">
                <a:solidFill>
                  <a:srgbClr val="F4E7E7"/>
                </a:solidFill>
                <a:latin typeface="Telegraf"/>
                <a:ea typeface="Telegraf"/>
                <a:cs typeface="Telegraf"/>
                <a:sym typeface="Telegraf"/>
              </a:rPr>
              <a:t>CONCLUSION</a:t>
            </a:r>
          </a:p>
        </p:txBody>
      </p:sp>
      <p:sp>
        <p:nvSpPr>
          <p:cNvPr name="Freeform 4" id="4"/>
          <p:cNvSpPr/>
          <p:nvPr/>
        </p:nvSpPr>
        <p:spPr>
          <a:xfrm flipH="true" flipV="false" rot="0">
            <a:off x="678306" y="2520000"/>
            <a:ext cx="4123437" cy="97463"/>
          </a:xfrm>
          <a:custGeom>
            <a:avLst/>
            <a:gdLst/>
            <a:ahLst/>
            <a:cxnLst/>
            <a:rect r="r" b="b" t="t" l="l"/>
            <a:pathLst>
              <a:path h="97463" w="4123437">
                <a:moveTo>
                  <a:pt x="4123437" y="0"/>
                </a:moveTo>
                <a:lnTo>
                  <a:pt x="0" y="0"/>
                </a:lnTo>
                <a:lnTo>
                  <a:pt x="0" y="97463"/>
                </a:lnTo>
                <a:lnTo>
                  <a:pt x="4123437" y="97463"/>
                </a:lnTo>
                <a:lnTo>
                  <a:pt x="41234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94487" y="3544184"/>
            <a:ext cx="7414512" cy="4315587"/>
          </a:xfrm>
          <a:prstGeom prst="rect">
            <a:avLst/>
          </a:prstGeom>
        </p:spPr>
        <p:txBody>
          <a:bodyPr anchor="t" rtlCol="false" tIns="0" lIns="0" bIns="0" rIns="0">
            <a:spAutoFit/>
          </a:bodyPr>
          <a:lstStyle/>
          <a:p>
            <a:pPr algn="ctr">
              <a:lnSpc>
                <a:spcPts val="4913"/>
              </a:lnSpc>
            </a:pPr>
            <a:r>
              <a:rPr lang="en-US" sz="2599">
                <a:solidFill>
                  <a:srgbClr val="F4E7E7"/>
                </a:solidFill>
                <a:latin typeface="Telegraf"/>
                <a:ea typeface="Telegraf"/>
                <a:cs typeface="Telegraf"/>
                <a:sym typeface="Telegraf"/>
              </a:rPr>
              <a:t>This project successfully combines deep learning with an interactive web interface to build an automated, accurate, and easy-to-use plant disease detection system. The CNN model, paired with Streamlit, offers instant predictions, supporting smarter agricultural practices and reducing diagnostic delays.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sp>
        <p:nvSpPr>
          <p:cNvPr name="Freeform 2" id="2"/>
          <p:cNvSpPr/>
          <p:nvPr/>
        </p:nvSpPr>
        <p:spPr>
          <a:xfrm flipH="false" flipV="false" rot="10477311">
            <a:off x="-1555320" y="2948114"/>
            <a:ext cx="13943102" cy="12193877"/>
          </a:xfrm>
          <a:custGeom>
            <a:avLst/>
            <a:gdLst/>
            <a:ahLst/>
            <a:cxnLst/>
            <a:rect r="r" b="b" t="t" l="l"/>
            <a:pathLst>
              <a:path h="12193877" w="13943102">
                <a:moveTo>
                  <a:pt x="0" y="0"/>
                </a:moveTo>
                <a:lnTo>
                  <a:pt x="13943102" y="0"/>
                </a:lnTo>
                <a:lnTo>
                  <a:pt x="13943102" y="12193876"/>
                </a:lnTo>
                <a:lnTo>
                  <a:pt x="0" y="12193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9144000" y="1028700"/>
          <a:ext cx="8115300" cy="9372136"/>
        </p:xfrm>
        <a:graphic>
          <a:graphicData uri="http://schemas.openxmlformats.org/drawingml/2006/table">
            <a:tbl>
              <a:tblPr/>
              <a:tblGrid>
                <a:gridCol w="3405492"/>
                <a:gridCol w="3405492"/>
                <a:gridCol w="1304316"/>
              </a:tblGrid>
              <a:tr h="851288">
                <a:tc>
                  <a:txBody>
                    <a:bodyPr anchor="t" rtlCol="false"/>
                    <a:lstStyle/>
                    <a:p>
                      <a:pPr algn="just">
                        <a:lnSpc>
                          <a:spcPts val="3079"/>
                        </a:lnSpc>
                        <a:defRPr/>
                      </a:pPr>
                      <a:r>
                        <a:rPr lang="en-US" sz="2199">
                          <a:solidFill>
                            <a:srgbClr val="000000"/>
                          </a:solidFill>
                          <a:latin typeface="Telegraf"/>
                          <a:ea typeface="Telegraf"/>
                          <a:cs typeface="Telegraf"/>
                          <a:sym typeface="Telegraf"/>
                        </a:rPr>
                        <a:t>TEAM MEMBERS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just">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5274">
                <a:tc>
                  <a:txBody>
                    <a:bodyPr anchor="t" rtlCol="false"/>
                    <a:lstStyle/>
                    <a:p>
                      <a:pPr algn="just">
                        <a:lnSpc>
                          <a:spcPts val="3079"/>
                        </a:lnSpc>
                        <a:defRPr/>
                      </a:pPr>
                      <a:r>
                        <a:rPr lang="en-US" sz="2199">
                          <a:solidFill>
                            <a:srgbClr val="000000"/>
                          </a:solidFill>
                          <a:latin typeface="Telegraf"/>
                          <a:ea typeface="Telegraf"/>
                          <a:cs typeface="Telegraf"/>
                          <a:sym typeface="Telegraf"/>
                        </a:rPr>
                        <a:t>INTRODUCTION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just">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288">
                <a:tc>
                  <a:txBody>
                    <a:bodyPr anchor="t" rtlCol="false"/>
                    <a:lstStyle/>
                    <a:p>
                      <a:pPr algn="just">
                        <a:lnSpc>
                          <a:spcPts val="3079"/>
                        </a:lnSpc>
                        <a:defRPr/>
                      </a:pPr>
                      <a:r>
                        <a:rPr lang="en-US" sz="2199">
                          <a:solidFill>
                            <a:srgbClr val="000000"/>
                          </a:solidFill>
                          <a:latin typeface="Telegraf"/>
                          <a:ea typeface="Telegraf"/>
                          <a:cs typeface="Telegraf"/>
                          <a:sym typeface="Telegraf"/>
                        </a:rPr>
                        <a:t>OBJECTIVE</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just">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288">
                <a:tc>
                  <a:txBody>
                    <a:bodyPr anchor="t" rtlCol="false"/>
                    <a:lstStyle/>
                    <a:p>
                      <a:pPr algn="just">
                        <a:lnSpc>
                          <a:spcPts val="3079"/>
                        </a:lnSpc>
                        <a:defRPr/>
                      </a:pPr>
                      <a:r>
                        <a:rPr lang="en-US" sz="2199">
                          <a:solidFill>
                            <a:srgbClr val="000000"/>
                          </a:solidFill>
                          <a:latin typeface="Telegraf"/>
                          <a:ea typeface="Telegraf"/>
                          <a:cs typeface="Telegraf"/>
                          <a:sym typeface="Telegraf"/>
                        </a:rPr>
                        <a:t>LITERATURE REVIEW</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just">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288">
                <a:tc>
                  <a:txBody>
                    <a:bodyPr anchor="t" rtlCol="false"/>
                    <a:lstStyle/>
                    <a:p>
                      <a:pPr algn="just">
                        <a:lnSpc>
                          <a:spcPts val="3079"/>
                        </a:lnSpc>
                        <a:defRPr/>
                      </a:pPr>
                      <a:r>
                        <a:rPr lang="en-US" sz="2199">
                          <a:solidFill>
                            <a:srgbClr val="000000"/>
                          </a:solidFill>
                          <a:latin typeface="Telegraf"/>
                          <a:ea typeface="Telegraf"/>
                          <a:cs typeface="Telegraf"/>
                          <a:sym typeface="Telegraf"/>
                        </a:rPr>
                        <a:t>METHODOLOGY</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just">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5274">
                <a:tc>
                  <a:txBody>
                    <a:bodyPr anchor="t" rtlCol="false"/>
                    <a:lstStyle/>
                    <a:p>
                      <a:pPr algn="just">
                        <a:lnSpc>
                          <a:spcPts val="3079"/>
                        </a:lnSpc>
                        <a:defRPr/>
                      </a:pPr>
                      <a:r>
                        <a:rPr lang="en-US" sz="2199">
                          <a:solidFill>
                            <a:srgbClr val="000000"/>
                          </a:solidFill>
                          <a:latin typeface="Telegraf"/>
                          <a:ea typeface="Telegraf"/>
                          <a:cs typeface="Telegraf"/>
                          <a:sym typeface="Telegraf"/>
                        </a:rPr>
                        <a:t>IMPLEMENTATION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just">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288">
                <a:tc>
                  <a:txBody>
                    <a:bodyPr anchor="t" rtlCol="false"/>
                    <a:lstStyle/>
                    <a:p>
                      <a:pPr algn="just">
                        <a:lnSpc>
                          <a:spcPts val="3079"/>
                        </a:lnSpc>
                        <a:defRPr/>
                      </a:pPr>
                      <a:r>
                        <a:rPr lang="en-US" sz="2199">
                          <a:solidFill>
                            <a:srgbClr val="000000"/>
                          </a:solidFill>
                          <a:latin typeface="Telegraf"/>
                          <a:ea typeface="Telegraf"/>
                          <a:cs typeface="Telegraf"/>
                          <a:sym typeface="Telegraf"/>
                        </a:rPr>
                        <a:t>RESULT AND ANALYSIS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just">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288">
                <a:tc>
                  <a:txBody>
                    <a:bodyPr anchor="t" rtlCol="false"/>
                    <a:lstStyle/>
                    <a:p>
                      <a:pPr algn="just">
                        <a:lnSpc>
                          <a:spcPts val="3079"/>
                        </a:lnSpc>
                        <a:defRPr/>
                      </a:pPr>
                      <a:r>
                        <a:rPr lang="en-US" sz="2199">
                          <a:solidFill>
                            <a:srgbClr val="000000"/>
                          </a:solidFill>
                          <a:latin typeface="Telegraf"/>
                          <a:ea typeface="Telegraf"/>
                          <a:cs typeface="Telegraf"/>
                          <a:sym typeface="Telegraf"/>
                        </a:rPr>
                        <a:t>DISCUSSION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just">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288">
                <a:tc>
                  <a:txBody>
                    <a:bodyPr anchor="t" rtlCol="false"/>
                    <a:lstStyle/>
                    <a:p>
                      <a:pPr algn="just">
                        <a:lnSpc>
                          <a:spcPts val="3079"/>
                        </a:lnSpc>
                        <a:defRPr/>
                      </a:pPr>
                      <a:r>
                        <a:rPr lang="en-US" sz="2199">
                          <a:solidFill>
                            <a:srgbClr val="000000"/>
                          </a:solidFill>
                          <a:latin typeface="Telegraf"/>
                          <a:ea typeface="Telegraf"/>
                          <a:cs typeface="Telegraf"/>
                          <a:sym typeface="Telegraf"/>
                        </a:rPr>
                        <a:t>TIME LINE</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just">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288">
                <a:tc>
                  <a:txBody>
                    <a:bodyPr anchor="t" rtlCol="false"/>
                    <a:lstStyle/>
                    <a:p>
                      <a:pPr algn="just">
                        <a:lnSpc>
                          <a:spcPts val="3079"/>
                        </a:lnSpc>
                        <a:defRPr/>
                      </a:pPr>
                      <a:r>
                        <a:rPr lang="en-US" sz="2199">
                          <a:solidFill>
                            <a:srgbClr val="000000"/>
                          </a:solidFill>
                          <a:latin typeface="Telegraf"/>
                          <a:ea typeface="Telegraf"/>
                          <a:cs typeface="Telegraf"/>
                          <a:sym typeface="Telegraf"/>
                        </a:rPr>
                        <a:t>FUTURE WORKS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just">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1288">
                <a:tc>
                  <a:txBody>
                    <a:bodyPr anchor="t" rtlCol="false"/>
                    <a:lstStyle/>
                    <a:p>
                      <a:pPr algn="just">
                        <a:lnSpc>
                          <a:spcPts val="3079"/>
                        </a:lnSpc>
                        <a:defRPr/>
                      </a:pPr>
                      <a:r>
                        <a:rPr lang="en-US" sz="2199">
                          <a:solidFill>
                            <a:srgbClr val="000000"/>
                          </a:solidFill>
                          <a:latin typeface="Telegraf"/>
                          <a:ea typeface="Telegraf"/>
                          <a:cs typeface="Telegraf"/>
                          <a:sym typeface="Telegraf"/>
                        </a:rPr>
                        <a:t>CONCLUSION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0">
                      <a:solidFill>
                        <a:srgbClr val="CFCFCF"/>
                      </a:solidFill>
                      <a:prstDash val="solid"/>
                      <a:round/>
                      <a:headEnd type="none" w="med" len="med"/>
                      <a:tailEnd type="none" w="med" len="med"/>
                    </a:lnB>
                  </a:tcPr>
                </a:tc>
                <a:tc>
                  <a:txBody>
                    <a:bodyPr anchor="t" rtlCol="false"/>
                    <a:lstStyle/>
                    <a:p>
                      <a:pPr algn="just">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0">
                      <a:solidFill>
                        <a:srgbClr val="CFCFCF"/>
                      </a:solidFill>
                      <a:prstDash val="solid"/>
                      <a:round/>
                      <a:headEnd type="none" w="med" len="med"/>
                      <a:tailEnd type="none" w="med" len="med"/>
                    </a:lnB>
                  </a:tcPr>
                </a:tc>
                <a:tc>
                  <a:txBody>
                    <a:bodyPr anchor="t" rtlCol="false"/>
                    <a:lstStyle/>
                    <a:p>
                      <a:pPr algn="r">
                        <a:lnSpc>
                          <a:spcPts val="307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0">
                      <a:solidFill>
                        <a:srgbClr val="CFCFCF"/>
                      </a:solidFill>
                      <a:prstDash val="solid"/>
                      <a:round/>
                      <a:headEnd type="none" w="med" len="med"/>
                      <a:tailEnd type="none" w="med" len="med"/>
                    </a:lnB>
                  </a:tcPr>
                </a:tc>
              </a:tr>
            </a:tbl>
          </a:graphicData>
        </a:graphic>
      </p:graphicFrame>
      <p:sp>
        <p:nvSpPr>
          <p:cNvPr name="AutoShape 4" id="4"/>
          <p:cNvSpPr/>
          <p:nvPr/>
        </p:nvSpPr>
        <p:spPr>
          <a:xfrm rot="0">
            <a:off x="9144000" y="1004888"/>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144000" y="185765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144000" y="2710426"/>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144000" y="3563195"/>
            <a:ext cx="554581" cy="0"/>
          </a:xfrm>
          <a:prstGeom prst="line">
            <a:avLst/>
          </a:prstGeom>
          <a:ln cap="rnd" w="47625">
            <a:solidFill>
              <a:srgbClr val="F44747"/>
            </a:solidFill>
            <a:prstDash val="solid"/>
            <a:headEnd type="none" len="sm" w="sm"/>
            <a:tailEnd type="none" len="sm" w="sm"/>
          </a:ln>
        </p:spPr>
      </p:sp>
      <p:grpSp>
        <p:nvGrpSpPr>
          <p:cNvPr name="Group 8" id="8"/>
          <p:cNvGrpSpPr/>
          <p:nvPr/>
        </p:nvGrpSpPr>
        <p:grpSpPr>
          <a:xfrm rot="0">
            <a:off x="1028700" y="1028700"/>
            <a:ext cx="6910589" cy="1541032"/>
            <a:chOff x="0" y="0"/>
            <a:chExt cx="9214119" cy="2054709"/>
          </a:xfrm>
        </p:grpSpPr>
        <p:sp>
          <p:nvSpPr>
            <p:cNvPr name="TextBox 9" id="9"/>
            <p:cNvSpPr txBox="true"/>
            <p:nvPr/>
          </p:nvSpPr>
          <p:spPr>
            <a:xfrm rot="0">
              <a:off x="0" y="66675"/>
              <a:ext cx="9214119" cy="1762125"/>
            </a:xfrm>
            <a:prstGeom prst="rect">
              <a:avLst/>
            </a:prstGeom>
          </p:spPr>
          <p:txBody>
            <a:bodyPr anchor="t" rtlCol="false" tIns="0" lIns="0" bIns="0" rIns="0">
              <a:spAutoFit/>
            </a:bodyPr>
            <a:lstStyle/>
            <a:p>
              <a:pPr algn="l">
                <a:lnSpc>
                  <a:spcPts val="9000"/>
                </a:lnSpc>
              </a:pPr>
              <a:r>
                <a:rPr lang="en-US" sz="9000">
                  <a:solidFill>
                    <a:srgbClr val="000000"/>
                  </a:solidFill>
                  <a:latin typeface="Telegraf"/>
                  <a:ea typeface="Telegraf"/>
                  <a:cs typeface="Telegraf"/>
                  <a:sym typeface="Telegraf"/>
                </a:rPr>
                <a:t>Agenda</a:t>
              </a:r>
            </a:p>
          </p:txBody>
        </p:sp>
        <p:sp>
          <p:nvSpPr>
            <p:cNvPr name="Freeform 10" id="10"/>
            <p:cNvSpPr/>
            <p:nvPr/>
          </p:nvSpPr>
          <p:spPr>
            <a:xfrm flipH="true" flipV="false" rot="0">
              <a:off x="0" y="1924759"/>
              <a:ext cx="5497916" cy="129951"/>
            </a:xfrm>
            <a:custGeom>
              <a:avLst/>
              <a:gdLst/>
              <a:ahLst/>
              <a:cxnLst/>
              <a:rect r="r" b="b" t="t" l="l"/>
              <a:pathLst>
                <a:path h="129951" w="5497916">
                  <a:moveTo>
                    <a:pt x="5497916" y="0"/>
                  </a:moveTo>
                  <a:lnTo>
                    <a:pt x="0" y="0"/>
                  </a:lnTo>
                  <a:lnTo>
                    <a:pt x="0" y="129950"/>
                  </a:lnTo>
                  <a:lnTo>
                    <a:pt x="5497916" y="129950"/>
                  </a:lnTo>
                  <a:lnTo>
                    <a:pt x="54979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AutoShape 11" id="11"/>
          <p:cNvSpPr/>
          <p:nvPr/>
        </p:nvSpPr>
        <p:spPr>
          <a:xfrm rot="0">
            <a:off x="9144000" y="4415964"/>
            <a:ext cx="554581" cy="0"/>
          </a:xfrm>
          <a:prstGeom prst="line">
            <a:avLst/>
          </a:prstGeom>
          <a:ln cap="rnd" w="47625">
            <a:solidFill>
              <a:srgbClr val="F44747"/>
            </a:solidFill>
            <a:prstDash val="solid"/>
            <a:headEnd type="none" len="sm" w="sm"/>
            <a:tailEnd type="none" len="sm" w="sm"/>
          </a:ln>
        </p:spPr>
      </p:sp>
      <p:sp>
        <p:nvSpPr>
          <p:cNvPr name="AutoShape 12" id="12"/>
          <p:cNvSpPr/>
          <p:nvPr/>
        </p:nvSpPr>
        <p:spPr>
          <a:xfrm rot="0">
            <a:off x="9144000" y="5268733"/>
            <a:ext cx="554581" cy="0"/>
          </a:xfrm>
          <a:prstGeom prst="line">
            <a:avLst/>
          </a:prstGeom>
          <a:ln cap="rnd" w="47625">
            <a:solidFill>
              <a:srgbClr val="F44747"/>
            </a:solidFill>
            <a:prstDash val="solid"/>
            <a:headEnd type="none" len="sm" w="sm"/>
            <a:tailEnd type="none" len="sm" w="sm"/>
          </a:ln>
        </p:spPr>
      </p:sp>
      <p:sp>
        <p:nvSpPr>
          <p:cNvPr name="AutoShape 13" id="13"/>
          <p:cNvSpPr/>
          <p:nvPr/>
        </p:nvSpPr>
        <p:spPr>
          <a:xfrm rot="0">
            <a:off x="9144000" y="6121502"/>
            <a:ext cx="554581" cy="0"/>
          </a:xfrm>
          <a:prstGeom prst="line">
            <a:avLst/>
          </a:prstGeom>
          <a:ln cap="rnd" w="47625">
            <a:solidFill>
              <a:srgbClr val="F44747"/>
            </a:solidFill>
            <a:prstDash val="solid"/>
            <a:headEnd type="none" len="sm" w="sm"/>
            <a:tailEnd type="none" len="sm" w="sm"/>
          </a:ln>
        </p:spPr>
      </p:sp>
      <p:sp>
        <p:nvSpPr>
          <p:cNvPr name="AutoShape 14" id="14"/>
          <p:cNvSpPr/>
          <p:nvPr/>
        </p:nvSpPr>
        <p:spPr>
          <a:xfrm rot="0">
            <a:off x="9144000" y="6974271"/>
            <a:ext cx="554581" cy="0"/>
          </a:xfrm>
          <a:prstGeom prst="line">
            <a:avLst/>
          </a:prstGeom>
          <a:ln cap="rnd" w="47625">
            <a:solidFill>
              <a:srgbClr val="F44747"/>
            </a:solidFill>
            <a:prstDash val="solid"/>
            <a:headEnd type="none" len="sm" w="sm"/>
            <a:tailEnd type="none" len="sm" w="sm"/>
          </a:ln>
        </p:spPr>
      </p:sp>
      <p:sp>
        <p:nvSpPr>
          <p:cNvPr name="AutoShape 15" id="15"/>
          <p:cNvSpPr/>
          <p:nvPr/>
        </p:nvSpPr>
        <p:spPr>
          <a:xfrm rot="0">
            <a:off x="9144000" y="7827040"/>
            <a:ext cx="554581" cy="0"/>
          </a:xfrm>
          <a:prstGeom prst="line">
            <a:avLst/>
          </a:prstGeom>
          <a:ln cap="rnd" w="47625">
            <a:solidFill>
              <a:srgbClr val="F44747"/>
            </a:solidFill>
            <a:prstDash val="solid"/>
            <a:headEnd type="none" len="sm" w="sm"/>
            <a:tailEnd type="none" len="sm" w="sm"/>
          </a:ln>
        </p:spPr>
      </p:sp>
      <p:sp>
        <p:nvSpPr>
          <p:cNvPr name="AutoShape 16" id="16"/>
          <p:cNvSpPr/>
          <p:nvPr/>
        </p:nvSpPr>
        <p:spPr>
          <a:xfrm rot="0">
            <a:off x="9144000" y="8679809"/>
            <a:ext cx="554581" cy="0"/>
          </a:xfrm>
          <a:prstGeom prst="line">
            <a:avLst/>
          </a:prstGeom>
          <a:ln cap="rnd" w="47625">
            <a:solidFill>
              <a:srgbClr val="F44747"/>
            </a:solidFill>
            <a:prstDash val="solid"/>
            <a:headEnd type="none" len="sm" w="sm"/>
            <a:tailEnd type="none" len="sm" w="sm"/>
          </a:ln>
        </p:spPr>
      </p:sp>
      <p:sp>
        <p:nvSpPr>
          <p:cNvPr name="AutoShape 17" id="17"/>
          <p:cNvSpPr/>
          <p:nvPr/>
        </p:nvSpPr>
        <p:spPr>
          <a:xfrm>
            <a:off x="9144000" y="9560872"/>
            <a:ext cx="554581" cy="0"/>
          </a:xfrm>
          <a:prstGeom prst="line">
            <a:avLst/>
          </a:prstGeom>
          <a:ln cap="rnd" w="47625">
            <a:solidFill>
              <a:srgbClr val="F44747"/>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Freeform 3" id="3"/>
          <p:cNvSpPr/>
          <p:nvPr/>
        </p:nvSpPr>
        <p:spPr>
          <a:xfrm flipH="false" flipV="false" rot="-779136">
            <a:off x="-2537445" y="-7731003"/>
            <a:ext cx="18355375" cy="14917914"/>
          </a:xfrm>
          <a:custGeom>
            <a:avLst/>
            <a:gdLst/>
            <a:ahLst/>
            <a:cxnLst/>
            <a:rect r="r" b="b" t="t" l="l"/>
            <a:pathLst>
              <a:path h="14917914" w="18355375">
                <a:moveTo>
                  <a:pt x="0" y="0"/>
                </a:moveTo>
                <a:lnTo>
                  <a:pt x="18355375" y="0"/>
                </a:lnTo>
                <a:lnTo>
                  <a:pt x="18355375"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79136">
            <a:off x="6702128" y="3382569"/>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8920183"/>
            <a:ext cx="276522" cy="276522"/>
          </a:xfrm>
          <a:custGeom>
            <a:avLst/>
            <a:gdLst/>
            <a:ahLst/>
            <a:cxnLst/>
            <a:rect r="r" b="b" t="t" l="l"/>
            <a:pathLst>
              <a:path h="276522" w="276522">
                <a:moveTo>
                  <a:pt x="0" y="0"/>
                </a:moveTo>
                <a:lnTo>
                  <a:pt x="276522" y="0"/>
                </a:lnTo>
                <a:lnTo>
                  <a:pt x="276522" y="276522"/>
                </a:lnTo>
                <a:lnTo>
                  <a:pt x="0" y="2765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4983817" y="3018240"/>
            <a:ext cx="8320366" cy="4233046"/>
            <a:chOff x="0" y="0"/>
            <a:chExt cx="11093821" cy="5644061"/>
          </a:xfrm>
        </p:grpSpPr>
        <p:sp>
          <p:nvSpPr>
            <p:cNvPr name="Freeform 7" id="7"/>
            <p:cNvSpPr/>
            <p:nvPr/>
          </p:nvSpPr>
          <p:spPr>
            <a:xfrm flipH="false" flipV="false" rot="0">
              <a:off x="0" y="5454555"/>
              <a:ext cx="8017562" cy="189506"/>
            </a:xfrm>
            <a:custGeom>
              <a:avLst/>
              <a:gdLst/>
              <a:ahLst/>
              <a:cxnLst/>
              <a:rect r="r" b="b" t="t" l="l"/>
              <a:pathLst>
                <a:path h="189506" w="8017562">
                  <a:moveTo>
                    <a:pt x="0" y="0"/>
                  </a:moveTo>
                  <a:lnTo>
                    <a:pt x="8017562" y="0"/>
                  </a:lnTo>
                  <a:lnTo>
                    <a:pt x="8017562" y="189506"/>
                  </a:lnTo>
                  <a:lnTo>
                    <a:pt x="0" y="1895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0" y="104775"/>
              <a:ext cx="11093821" cy="4340145"/>
            </a:xfrm>
            <a:prstGeom prst="rect">
              <a:avLst/>
            </a:prstGeom>
          </p:spPr>
          <p:txBody>
            <a:bodyPr anchor="t" rtlCol="false" tIns="0" lIns="0" bIns="0" rIns="0">
              <a:spAutoFit/>
            </a:bodyPr>
            <a:lstStyle/>
            <a:p>
              <a:pPr algn="ctr">
                <a:lnSpc>
                  <a:spcPts val="11999"/>
                </a:lnSpc>
              </a:pPr>
              <a:r>
                <a:rPr lang="en-US" sz="11999">
                  <a:solidFill>
                    <a:srgbClr val="F4E7E7"/>
                  </a:solidFill>
                  <a:latin typeface="Telegraf"/>
                  <a:ea typeface="Telegraf"/>
                  <a:cs typeface="Telegraf"/>
                  <a:sym typeface="Telegraf"/>
                </a:rPr>
                <a:t>THANK YOU</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false" flipV="false" rot="853692">
            <a:off x="-2092563" y="5494437"/>
            <a:ext cx="12348139" cy="10035669"/>
          </a:xfrm>
          <a:custGeom>
            <a:avLst/>
            <a:gdLst/>
            <a:ahLst/>
            <a:cxnLst/>
            <a:rect r="r" b="b" t="t" l="l"/>
            <a:pathLst>
              <a:path h="10035669" w="12348139">
                <a:moveTo>
                  <a:pt x="0" y="0"/>
                </a:moveTo>
                <a:lnTo>
                  <a:pt x="12348140" y="0"/>
                </a:lnTo>
                <a:lnTo>
                  <a:pt x="12348140" y="10035670"/>
                </a:lnTo>
                <a:lnTo>
                  <a:pt x="0" y="10035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6690444" cy="2475061"/>
            <a:chOff x="0" y="0"/>
            <a:chExt cx="8920591" cy="3300081"/>
          </a:xfrm>
        </p:grpSpPr>
        <p:sp>
          <p:nvSpPr>
            <p:cNvPr name="TextBox 4" id="4"/>
            <p:cNvSpPr txBox="true"/>
            <p:nvPr/>
          </p:nvSpPr>
          <p:spPr>
            <a:xfrm rot="0">
              <a:off x="0" y="57150"/>
              <a:ext cx="8920591" cy="2848553"/>
            </a:xfrm>
            <a:prstGeom prst="rect">
              <a:avLst/>
            </a:prstGeom>
          </p:spPr>
          <p:txBody>
            <a:bodyPr anchor="t" rtlCol="false" tIns="0" lIns="0" bIns="0" rIns="0">
              <a:spAutoFit/>
            </a:bodyPr>
            <a:lstStyle/>
            <a:p>
              <a:pPr algn="l">
                <a:lnSpc>
                  <a:spcPts val="7800"/>
                </a:lnSpc>
              </a:pPr>
              <a:r>
                <a:rPr lang="en-US" sz="7800">
                  <a:solidFill>
                    <a:srgbClr val="F4E7E7"/>
                  </a:solidFill>
                  <a:latin typeface="Telegraf"/>
                  <a:ea typeface="Telegraf"/>
                  <a:cs typeface="Telegraf"/>
                  <a:sym typeface="Telegraf"/>
                </a:rPr>
                <a:t>TEAM MEMBERS</a:t>
              </a:r>
            </a:p>
          </p:txBody>
        </p:sp>
        <p:sp>
          <p:nvSpPr>
            <p:cNvPr name="Freeform 5" id="5"/>
            <p:cNvSpPr/>
            <p:nvPr/>
          </p:nvSpPr>
          <p:spPr>
            <a:xfrm flipH="true" flipV="false" rot="0">
              <a:off x="0" y="3170130"/>
              <a:ext cx="5497916" cy="129951"/>
            </a:xfrm>
            <a:custGeom>
              <a:avLst/>
              <a:gdLst/>
              <a:ahLst/>
              <a:cxnLst/>
              <a:rect r="r" b="b" t="t" l="l"/>
              <a:pathLst>
                <a:path h="129951" w="5497916">
                  <a:moveTo>
                    <a:pt x="5497916" y="0"/>
                  </a:moveTo>
                  <a:lnTo>
                    <a:pt x="0" y="0"/>
                  </a:lnTo>
                  <a:lnTo>
                    <a:pt x="0" y="129951"/>
                  </a:lnTo>
                  <a:lnTo>
                    <a:pt x="5497916" y="129951"/>
                  </a:lnTo>
                  <a:lnTo>
                    <a:pt x="54979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aphicFrame>
        <p:nvGraphicFramePr>
          <p:cNvPr name="Table 6" id="6"/>
          <p:cNvGraphicFramePr>
            <a:graphicFrameLocks noGrp="true"/>
          </p:cNvGraphicFramePr>
          <p:nvPr/>
        </p:nvGraphicFramePr>
        <p:xfrm>
          <a:off x="10534729" y="1010291"/>
          <a:ext cx="6724571" cy="8248009"/>
        </p:xfrm>
        <a:graphic>
          <a:graphicData uri="http://schemas.openxmlformats.org/drawingml/2006/table">
            <a:tbl>
              <a:tblPr/>
              <a:tblGrid>
                <a:gridCol w="3619648"/>
                <a:gridCol w="3104923"/>
              </a:tblGrid>
              <a:tr h="1649602">
                <a:tc>
                  <a:txBody>
                    <a:bodyPr anchor="t" rtlCol="false"/>
                    <a:lstStyle/>
                    <a:p>
                      <a:pPr algn="l">
                        <a:lnSpc>
                          <a:spcPts val="3599"/>
                        </a:lnSpc>
                        <a:defRPr/>
                      </a:pPr>
                      <a:r>
                        <a:rPr lang="en-US" sz="2999" b="true">
                          <a:solidFill>
                            <a:srgbClr val="F4E7E7"/>
                          </a:solidFill>
                          <a:latin typeface="Telegraf Bold"/>
                          <a:ea typeface="Telegraf Bold"/>
                          <a:cs typeface="Telegraf Bold"/>
                          <a:sym typeface="Telegraf Bold"/>
                        </a:rPr>
                        <a:t>LAKSHMI</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4474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r">
                        <a:lnSpc>
                          <a:spcPts val="3499"/>
                        </a:lnSpc>
                        <a:defRPr/>
                      </a:pPr>
                      <a:r>
                        <a:rPr lang="en-US" sz="2499">
                          <a:solidFill>
                            <a:srgbClr val="F4E7E7"/>
                          </a:solidFill>
                          <a:latin typeface="Telegraf"/>
                          <a:ea typeface="Telegraf"/>
                          <a:cs typeface="Telegraf"/>
                          <a:sym typeface="Telegraf"/>
                        </a:rPr>
                        <a:t>CB..SC.U4AIE24116</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4474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49602">
                <a:tc>
                  <a:txBody>
                    <a:bodyPr anchor="t" rtlCol="false"/>
                    <a:lstStyle/>
                    <a:p>
                      <a:pPr algn="l">
                        <a:lnSpc>
                          <a:spcPts val="3600"/>
                        </a:lnSpc>
                        <a:defRPr/>
                      </a:pPr>
                      <a:r>
                        <a:rPr lang="en-US" sz="3000" b="true">
                          <a:solidFill>
                            <a:srgbClr val="F4E7E7"/>
                          </a:solidFill>
                          <a:latin typeface="Telegraf Bold"/>
                          <a:ea typeface="Telegraf Bold"/>
                          <a:cs typeface="Telegraf Bold"/>
                          <a:sym typeface="Telegraf Bold"/>
                        </a:rPr>
                        <a:t>SRINIVAS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4474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r">
                        <a:lnSpc>
                          <a:spcPts val="3499"/>
                        </a:lnSpc>
                        <a:defRPr/>
                      </a:pPr>
                      <a:r>
                        <a:rPr lang="en-US" sz="2499">
                          <a:solidFill>
                            <a:srgbClr val="F4E7E7"/>
                          </a:solidFill>
                          <a:latin typeface="Telegraf"/>
                          <a:ea typeface="Telegraf"/>
                          <a:cs typeface="Telegraf"/>
                          <a:sym typeface="Telegraf"/>
                        </a:rPr>
                        <a:t>CB.SC.U4AIE24140</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4474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49602">
                <a:tc>
                  <a:txBody>
                    <a:bodyPr anchor="t" rtlCol="false"/>
                    <a:lstStyle/>
                    <a:p>
                      <a:pPr algn="l">
                        <a:lnSpc>
                          <a:spcPts val="3600"/>
                        </a:lnSpc>
                        <a:defRPr/>
                      </a:pPr>
                      <a:r>
                        <a:rPr lang="en-US" sz="3000" b="true">
                          <a:solidFill>
                            <a:srgbClr val="F4E7E7"/>
                          </a:solidFill>
                          <a:latin typeface="Telegraf Bold"/>
                          <a:ea typeface="Telegraf Bold"/>
                          <a:cs typeface="Telegraf Bold"/>
                          <a:sym typeface="Telegraf Bold"/>
                        </a:rPr>
                        <a:t>MYAGI</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4474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r">
                        <a:lnSpc>
                          <a:spcPts val="3499"/>
                        </a:lnSpc>
                        <a:defRPr/>
                      </a:pPr>
                      <a:r>
                        <a:rPr lang="en-US" sz="2499">
                          <a:solidFill>
                            <a:srgbClr val="F4E7E7"/>
                          </a:solidFill>
                          <a:latin typeface="Telegraf"/>
                          <a:ea typeface="Telegraf"/>
                          <a:cs typeface="Telegraf"/>
                          <a:sym typeface="Telegraf"/>
                        </a:rPr>
                        <a:t>CB.SC.U4AIE24143</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4474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49602">
                <a:tc>
                  <a:txBody>
                    <a:bodyPr anchor="t" rtlCol="false"/>
                    <a:lstStyle/>
                    <a:p>
                      <a:pPr algn="l">
                        <a:lnSpc>
                          <a:spcPts val="3600"/>
                        </a:lnSpc>
                        <a:defRPr/>
                      </a:pPr>
                      <a:r>
                        <a:rPr lang="en-US" sz="3000" b="true">
                          <a:solidFill>
                            <a:srgbClr val="F4E7E7"/>
                          </a:solidFill>
                          <a:latin typeface="Telegraf Bold"/>
                          <a:ea typeface="Telegraf Bold"/>
                          <a:cs typeface="Telegraf Bold"/>
                          <a:sym typeface="Telegraf Bold"/>
                        </a:rPr>
                        <a:t>SRI SHANMATHI</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4474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r">
                        <a:lnSpc>
                          <a:spcPts val="3499"/>
                        </a:lnSpc>
                        <a:defRPr/>
                      </a:pPr>
                      <a:r>
                        <a:rPr lang="en-US" sz="2499">
                          <a:solidFill>
                            <a:srgbClr val="F4E7E7"/>
                          </a:solidFill>
                          <a:latin typeface="Telegraf"/>
                          <a:ea typeface="Telegraf"/>
                          <a:cs typeface="Telegraf"/>
                          <a:sym typeface="Telegraf"/>
                        </a:rPr>
                        <a:t>CB.SC.U4AIE24152</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4474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49602">
                <a:tc>
                  <a:txBody>
                    <a:bodyPr anchor="t" rtlCol="false"/>
                    <a:lstStyle/>
                    <a:p>
                      <a:pPr algn="l">
                        <a:lnSpc>
                          <a:spcPts val="3120"/>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4474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r">
                        <a:lnSpc>
                          <a:spcPts val="223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4474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AutoShape 7" id="7"/>
          <p:cNvSpPr/>
          <p:nvPr/>
        </p:nvSpPr>
        <p:spPr>
          <a:xfrm rot="0">
            <a:off x="11044583" y="986479"/>
            <a:ext cx="554581" cy="0"/>
          </a:xfrm>
          <a:prstGeom prst="line">
            <a:avLst/>
          </a:prstGeom>
          <a:ln cap="rnd" w="47625">
            <a:solidFill>
              <a:srgbClr val="F44747"/>
            </a:solidFill>
            <a:prstDash val="solid"/>
            <a:headEnd type="none" len="sm" w="sm"/>
            <a:tailEnd type="none" len="sm" w="sm"/>
          </a:ln>
        </p:spPr>
      </p:sp>
      <p:sp>
        <p:nvSpPr>
          <p:cNvPr name="AutoShape 8" id="8"/>
          <p:cNvSpPr/>
          <p:nvPr/>
        </p:nvSpPr>
        <p:spPr>
          <a:xfrm rot="0">
            <a:off x="11044583" y="2640435"/>
            <a:ext cx="554581" cy="0"/>
          </a:xfrm>
          <a:prstGeom prst="line">
            <a:avLst/>
          </a:prstGeom>
          <a:ln cap="rnd" w="47625">
            <a:solidFill>
              <a:srgbClr val="F44747"/>
            </a:solidFill>
            <a:prstDash val="solid"/>
            <a:headEnd type="none" len="sm" w="sm"/>
            <a:tailEnd type="none" len="sm" w="sm"/>
          </a:ln>
        </p:spPr>
      </p:sp>
      <p:sp>
        <p:nvSpPr>
          <p:cNvPr name="AutoShape 9" id="9"/>
          <p:cNvSpPr/>
          <p:nvPr/>
        </p:nvSpPr>
        <p:spPr>
          <a:xfrm rot="0">
            <a:off x="11044583" y="4287018"/>
            <a:ext cx="554581" cy="0"/>
          </a:xfrm>
          <a:prstGeom prst="line">
            <a:avLst/>
          </a:prstGeom>
          <a:ln cap="rnd" w="47625">
            <a:solidFill>
              <a:srgbClr val="F44747"/>
            </a:solidFill>
            <a:prstDash val="solid"/>
            <a:headEnd type="none" len="sm" w="sm"/>
            <a:tailEnd type="none" len="sm" w="sm"/>
          </a:ln>
        </p:spPr>
      </p:sp>
      <p:sp>
        <p:nvSpPr>
          <p:cNvPr name="AutoShape 10" id="10"/>
          <p:cNvSpPr/>
          <p:nvPr/>
        </p:nvSpPr>
        <p:spPr>
          <a:xfrm rot="0">
            <a:off x="11044583" y="5937280"/>
            <a:ext cx="554581" cy="0"/>
          </a:xfrm>
          <a:prstGeom prst="line">
            <a:avLst/>
          </a:prstGeom>
          <a:ln cap="rnd" w="47625">
            <a:solidFill>
              <a:srgbClr val="F44747"/>
            </a:solidFill>
            <a:prstDash val="solid"/>
            <a:headEnd type="none" len="sm" w="sm"/>
            <a:tailEnd type="none" len="sm" w="sm"/>
          </a:ln>
        </p:spPr>
      </p:sp>
      <p:sp>
        <p:nvSpPr>
          <p:cNvPr name="AutoShape 11" id="11"/>
          <p:cNvSpPr/>
          <p:nvPr/>
        </p:nvSpPr>
        <p:spPr>
          <a:xfrm rot="0">
            <a:off x="11044583" y="7587543"/>
            <a:ext cx="554581" cy="0"/>
          </a:xfrm>
          <a:prstGeom prst="line">
            <a:avLst/>
          </a:prstGeom>
          <a:ln cap="rnd" w="47625">
            <a:solidFill>
              <a:srgbClr val="F44747"/>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B1919"/>
        </a:solidFill>
      </p:bgPr>
    </p:bg>
    <p:spTree>
      <p:nvGrpSpPr>
        <p:cNvPr id="1" name=""/>
        <p:cNvGrpSpPr/>
        <p:nvPr/>
      </p:nvGrpSpPr>
      <p:grpSpPr>
        <a:xfrm>
          <a:off x="0" y="0"/>
          <a:ext cx="0" cy="0"/>
          <a:chOff x="0" y="0"/>
          <a:chExt cx="0" cy="0"/>
        </a:xfrm>
      </p:grpSpPr>
      <p:sp>
        <p:nvSpPr>
          <p:cNvPr name="Freeform 2" id="2"/>
          <p:cNvSpPr/>
          <p:nvPr/>
        </p:nvSpPr>
        <p:spPr>
          <a:xfrm flipH="true" flipV="false" rot="0">
            <a:off x="7961599" y="-2782197"/>
            <a:ext cx="11098426" cy="16596766"/>
          </a:xfrm>
          <a:custGeom>
            <a:avLst/>
            <a:gdLst/>
            <a:ahLst/>
            <a:cxnLst/>
            <a:rect r="r" b="b" t="t" l="l"/>
            <a:pathLst>
              <a:path h="16596766" w="1109842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t="0" r="0" b="0"/>
            </a:stretch>
          </a:blipFill>
        </p:spPr>
      </p:sp>
      <p:grpSp>
        <p:nvGrpSpPr>
          <p:cNvPr name="Group 3" id="3"/>
          <p:cNvGrpSpPr>
            <a:grpSpLocks noChangeAspect="true"/>
          </p:cNvGrpSpPr>
          <p:nvPr/>
        </p:nvGrpSpPr>
        <p:grpSpPr>
          <a:xfrm rot="0">
            <a:off x="10637363" y="1028700"/>
            <a:ext cx="6621937" cy="8229600"/>
            <a:chOff x="0" y="0"/>
            <a:chExt cx="5108702" cy="6348984"/>
          </a:xfrm>
        </p:grpSpPr>
        <p:sp>
          <p:nvSpPr>
            <p:cNvPr name="Freeform 4" id="4"/>
            <p:cNvSpPr/>
            <p:nvPr/>
          </p:nvSpPr>
          <p:spPr>
            <a:xfrm flipH="false" flipV="false" rot="0">
              <a:off x="0" y="0"/>
              <a:ext cx="5108702" cy="6348984"/>
            </a:xfrm>
            <a:custGeom>
              <a:avLst/>
              <a:gdLst/>
              <a:ahLst/>
              <a:cxnLst/>
              <a:rect r="r" b="b" t="t" l="l"/>
              <a:pathLst>
                <a:path h="6348984" w="5108702">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4"/>
              <a:stretch>
                <a:fillRect l="-31894" t="0" r="-31894" b="0"/>
              </a:stretch>
            </a:blipFill>
          </p:spPr>
        </p:sp>
      </p:grpSp>
      <p:grpSp>
        <p:nvGrpSpPr>
          <p:cNvPr name="Group 5" id="5"/>
          <p:cNvGrpSpPr/>
          <p:nvPr/>
        </p:nvGrpSpPr>
        <p:grpSpPr>
          <a:xfrm rot="0">
            <a:off x="337148" y="1028700"/>
            <a:ext cx="9553464" cy="8035013"/>
            <a:chOff x="0" y="0"/>
            <a:chExt cx="12737952" cy="10713350"/>
          </a:xfrm>
        </p:grpSpPr>
        <p:sp>
          <p:nvSpPr>
            <p:cNvPr name="TextBox 6" id="6"/>
            <p:cNvSpPr txBox="true"/>
            <p:nvPr/>
          </p:nvSpPr>
          <p:spPr>
            <a:xfrm rot="0">
              <a:off x="0" y="76200"/>
              <a:ext cx="12737952" cy="1798611"/>
            </a:xfrm>
            <a:prstGeom prst="rect">
              <a:avLst/>
            </a:prstGeom>
          </p:spPr>
          <p:txBody>
            <a:bodyPr anchor="t" rtlCol="false" tIns="0" lIns="0" bIns="0" rIns="0">
              <a:spAutoFit/>
            </a:bodyPr>
            <a:lstStyle/>
            <a:p>
              <a:pPr algn="l">
                <a:lnSpc>
                  <a:spcPts val="9235"/>
                </a:lnSpc>
              </a:pPr>
              <a:r>
                <a:rPr lang="en-US" sz="9235">
                  <a:solidFill>
                    <a:srgbClr val="F4E7E7"/>
                  </a:solidFill>
                  <a:latin typeface="Telegraf"/>
                  <a:ea typeface="Telegraf"/>
                  <a:cs typeface="Telegraf"/>
                  <a:sym typeface="Telegraf"/>
                </a:rPr>
                <a:t>INTRODUCTION</a:t>
              </a:r>
            </a:p>
          </p:txBody>
        </p:sp>
        <p:sp>
          <p:nvSpPr>
            <p:cNvPr name="Freeform 7" id="7"/>
            <p:cNvSpPr/>
            <p:nvPr/>
          </p:nvSpPr>
          <p:spPr>
            <a:xfrm flipH="true" flipV="false" rot="0">
              <a:off x="406258" y="2597720"/>
              <a:ext cx="7083965" cy="167439"/>
            </a:xfrm>
            <a:custGeom>
              <a:avLst/>
              <a:gdLst/>
              <a:ahLst/>
              <a:cxnLst/>
              <a:rect r="r" b="b" t="t" l="l"/>
              <a:pathLst>
                <a:path h="167439" w="7083965">
                  <a:moveTo>
                    <a:pt x="7083965" y="0"/>
                  </a:moveTo>
                  <a:lnTo>
                    <a:pt x="0" y="0"/>
                  </a:lnTo>
                  <a:lnTo>
                    <a:pt x="0" y="167440"/>
                  </a:lnTo>
                  <a:lnTo>
                    <a:pt x="7083965" y="167440"/>
                  </a:lnTo>
                  <a:lnTo>
                    <a:pt x="708396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0" y="3335669"/>
              <a:ext cx="12737952" cy="7377681"/>
            </a:xfrm>
            <a:prstGeom prst="rect">
              <a:avLst/>
            </a:prstGeom>
          </p:spPr>
          <p:txBody>
            <a:bodyPr anchor="t" rtlCol="false" tIns="0" lIns="0" bIns="0" rIns="0">
              <a:spAutoFit/>
            </a:bodyPr>
            <a:lstStyle/>
            <a:p>
              <a:pPr algn="just" marL="667639" indent="-333820" lvl="1">
                <a:lnSpc>
                  <a:spcPts val="4916"/>
                </a:lnSpc>
                <a:buFont typeface="Arial"/>
                <a:buChar char="•"/>
              </a:pPr>
              <a:r>
                <a:rPr lang="en-US" sz="3092" spc="213">
                  <a:solidFill>
                    <a:srgbClr val="F4E7E7"/>
                  </a:solidFill>
                  <a:latin typeface="Telegraf"/>
                  <a:ea typeface="Telegraf"/>
                  <a:cs typeface="Telegraf"/>
                  <a:sym typeface="Telegraf"/>
                </a:rPr>
                <a:t>This project aims to automate plant disease detection using image classification powered by Convolutional Neural Networks (CNN).</a:t>
              </a:r>
            </a:p>
            <a:p>
              <a:pPr algn="just" marL="667639" indent="-333820" lvl="1">
                <a:lnSpc>
                  <a:spcPts val="4916"/>
                </a:lnSpc>
                <a:buFont typeface="Arial"/>
                <a:buChar char="•"/>
              </a:pPr>
              <a:r>
                <a:rPr lang="en-US" sz="3092" spc="213">
                  <a:solidFill>
                    <a:srgbClr val="F4E7E7"/>
                  </a:solidFill>
                  <a:latin typeface="Telegraf"/>
                  <a:ea typeface="Telegraf"/>
                  <a:cs typeface="Telegraf"/>
                  <a:sym typeface="Telegraf"/>
                </a:rPr>
                <a:t> It enables quick, accurate identification of plant diseases from leaf images, reducing dependency on manual inspection and supporting precision agriculture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graphicFrame>
        <p:nvGraphicFramePr>
          <p:cNvPr name="Table 3" id="3"/>
          <p:cNvGraphicFramePr>
            <a:graphicFrameLocks noGrp="true"/>
          </p:cNvGraphicFramePr>
          <p:nvPr/>
        </p:nvGraphicFramePr>
        <p:xfrm>
          <a:off x="848752" y="2603619"/>
          <a:ext cx="9246546" cy="5808512"/>
        </p:xfrm>
        <a:graphic>
          <a:graphicData uri="http://schemas.openxmlformats.org/drawingml/2006/table">
            <a:tbl>
              <a:tblPr/>
              <a:tblGrid>
                <a:gridCol w="3157571"/>
                <a:gridCol w="6088975"/>
              </a:tblGrid>
              <a:tr h="5214450">
                <a:tc>
                  <a:txBody>
                    <a:bodyPr anchor="t" rtlCol="false"/>
                    <a:lstStyle/>
                    <a:p>
                      <a:pPr algn="l">
                        <a:lnSpc>
                          <a:spcPts val="4199"/>
                        </a:lnSpc>
                        <a:defRPr/>
                      </a:pPr>
                      <a:r>
                        <a:rPr lang="en-US" sz="3499" b="true">
                          <a:solidFill>
                            <a:srgbClr val="F4E7E7"/>
                          </a:solidFill>
                          <a:latin typeface="Telegraf Bold"/>
                          <a:ea typeface="Telegraf Bold"/>
                          <a:cs typeface="Telegraf Bold"/>
                          <a:sym typeface="Telegraf Bold"/>
                        </a:rPr>
                        <a:t>MISSION</a:t>
                      </a: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5119"/>
                        </a:lnSpc>
                        <a:defRPr/>
                      </a:pPr>
                      <a:r>
                        <a:rPr lang="en-US" sz="3199">
                          <a:solidFill>
                            <a:srgbClr val="F4E7E7"/>
                          </a:solidFill>
                          <a:latin typeface="Telegraf"/>
                          <a:ea typeface="Telegraf"/>
                          <a:cs typeface="Telegraf"/>
                          <a:sym typeface="Telegraf"/>
                        </a:rPr>
                        <a:t>•To develop a high-accuracy deep learning model using CNN for real-time detection of leaf images and integrate it into an interactive Stream lit web application for user-friendly accessibility</a:t>
                      </a:r>
                      <a:endParaRPr lang="en-US" sz="1100"/>
                    </a:p>
                    <a:p>
                      <a:pPr algn="just">
                        <a:lnSpc>
                          <a:spcPts val="5119"/>
                        </a:lnSpc>
                      </a:pPr>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594062">
                <a:tc>
                  <a:txBody>
                    <a:bodyPr anchor="t" rtlCol="false"/>
                    <a:lstStyle/>
                    <a:p>
                      <a:pPr algn="l">
                        <a:lnSpc>
                          <a:spcPts val="335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079"/>
                        </a:lnSpc>
                        <a:defRPr/>
                      </a:pPr>
                      <a:endParaRPr lang="en-US" sz="1100"/>
                    </a:p>
                  </a:txBody>
                  <a:tcPr marL="0" marR="0" marT="0" marB="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462696">
            <a:off x="13798841" y="8537004"/>
            <a:ext cx="6920917" cy="4114800"/>
          </a:xfrm>
          <a:custGeom>
            <a:avLst/>
            <a:gdLst/>
            <a:ahLst/>
            <a:cxnLst/>
            <a:rect r="r" b="b" t="t" l="l"/>
            <a:pathLst>
              <a:path h="4114800" w="6920917">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555453" y="1095375"/>
            <a:ext cx="7703847" cy="1304925"/>
          </a:xfrm>
          <a:prstGeom prst="rect">
            <a:avLst/>
          </a:prstGeom>
        </p:spPr>
        <p:txBody>
          <a:bodyPr anchor="t" rtlCol="false" tIns="0" lIns="0" bIns="0" rIns="0">
            <a:spAutoFit/>
          </a:bodyPr>
          <a:lstStyle/>
          <a:p>
            <a:pPr algn="r">
              <a:lnSpc>
                <a:spcPts val="9000"/>
              </a:lnSpc>
            </a:pPr>
            <a:r>
              <a:rPr lang="en-US" sz="9000">
                <a:solidFill>
                  <a:srgbClr val="000000"/>
                </a:solidFill>
                <a:latin typeface="Telegraf"/>
                <a:ea typeface="Telegraf"/>
                <a:cs typeface="Telegraf"/>
                <a:sym typeface="Telegraf"/>
              </a:rPr>
              <a:t>OBJECTIVE</a:t>
            </a:r>
          </a:p>
        </p:txBody>
      </p:sp>
      <p:sp>
        <p:nvSpPr>
          <p:cNvPr name="Freeform 6" id="6"/>
          <p:cNvSpPr/>
          <p:nvPr/>
        </p:nvSpPr>
        <p:spPr>
          <a:xfrm flipH="false" flipV="false" rot="829761">
            <a:off x="11519704" y="5427970"/>
            <a:ext cx="3775344" cy="2244614"/>
          </a:xfrm>
          <a:custGeom>
            <a:avLst/>
            <a:gdLst/>
            <a:ahLst/>
            <a:cxnLst/>
            <a:rect r="r" b="b" t="t" l="l"/>
            <a:pathLst>
              <a:path h="2244614" w="3775344">
                <a:moveTo>
                  <a:pt x="0" y="0"/>
                </a:moveTo>
                <a:lnTo>
                  <a:pt x="3775345" y="0"/>
                </a:lnTo>
                <a:lnTo>
                  <a:pt x="3775345"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948439">
            <a:off x="8487704" y="8017973"/>
            <a:ext cx="2653737" cy="1577767"/>
          </a:xfrm>
          <a:custGeom>
            <a:avLst/>
            <a:gdLst/>
            <a:ahLst/>
            <a:cxnLst/>
            <a:rect r="r" b="b" t="t" l="l"/>
            <a:pathLst>
              <a:path h="1577767" w="2653737">
                <a:moveTo>
                  <a:pt x="0" y="0"/>
                </a:moveTo>
                <a:lnTo>
                  <a:pt x="2653737" y="0"/>
                </a:lnTo>
                <a:lnTo>
                  <a:pt x="2653737"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82891">
            <a:off x="7931271" y="-4546787"/>
            <a:ext cx="12733730" cy="7593934"/>
          </a:xfrm>
          <a:custGeom>
            <a:avLst/>
            <a:gdLst/>
            <a:ahLst/>
            <a:cxnLst/>
            <a:rect r="r" b="b" t="t" l="l"/>
            <a:pathLst>
              <a:path h="7593934" w="12733730">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76745" y="1444282"/>
            <a:ext cx="12734509" cy="8649007"/>
          </a:xfrm>
          <a:custGeom>
            <a:avLst/>
            <a:gdLst/>
            <a:ahLst/>
            <a:cxnLst/>
            <a:rect r="r" b="b" t="t" l="l"/>
            <a:pathLst>
              <a:path h="8649007" w="12734509">
                <a:moveTo>
                  <a:pt x="0" y="0"/>
                </a:moveTo>
                <a:lnTo>
                  <a:pt x="12734510" y="0"/>
                </a:lnTo>
                <a:lnTo>
                  <a:pt x="12734510" y="8649007"/>
                </a:lnTo>
                <a:lnTo>
                  <a:pt x="0" y="8649007"/>
                </a:lnTo>
                <a:lnTo>
                  <a:pt x="0" y="0"/>
                </a:lnTo>
                <a:close/>
              </a:path>
            </a:pathLst>
          </a:custGeom>
          <a:blipFill>
            <a:blip r:embed="rId4"/>
            <a:stretch>
              <a:fillRect l="0" t="0" r="-1369" b="0"/>
            </a:stretch>
          </a:blipFill>
        </p:spPr>
      </p:sp>
      <p:sp>
        <p:nvSpPr>
          <p:cNvPr name="TextBox 4" id="4"/>
          <p:cNvSpPr txBox="true"/>
          <p:nvPr/>
        </p:nvSpPr>
        <p:spPr>
          <a:xfrm rot="0">
            <a:off x="-742558" y="95557"/>
            <a:ext cx="12178802" cy="1542435"/>
          </a:xfrm>
          <a:prstGeom prst="rect">
            <a:avLst/>
          </a:prstGeom>
        </p:spPr>
        <p:txBody>
          <a:bodyPr anchor="t" rtlCol="false" tIns="0" lIns="0" bIns="0" rIns="0">
            <a:spAutoFit/>
          </a:bodyPr>
          <a:lstStyle/>
          <a:p>
            <a:pPr algn="ctr">
              <a:lnSpc>
                <a:spcPts val="12080"/>
              </a:lnSpc>
              <a:spcBef>
                <a:spcPct val="0"/>
              </a:spcBef>
            </a:pPr>
            <a:r>
              <a:rPr lang="en-US" sz="8000">
                <a:solidFill>
                  <a:srgbClr val="FFFFFA"/>
                </a:solidFill>
                <a:latin typeface="Telegraf"/>
                <a:ea typeface="Telegraf"/>
                <a:cs typeface="Telegraf"/>
                <a:sym typeface="Telegraf"/>
              </a:rPr>
              <a:t>LITERATURE REVIEW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graphicFrame>
        <p:nvGraphicFramePr>
          <p:cNvPr name="Table 3" id="3"/>
          <p:cNvGraphicFramePr>
            <a:graphicFrameLocks noGrp="true"/>
          </p:cNvGraphicFramePr>
          <p:nvPr/>
        </p:nvGraphicFramePr>
        <p:xfrm>
          <a:off x="5245853" y="1028700"/>
          <a:ext cx="12013447" cy="9098986"/>
        </p:xfrm>
        <a:graphic>
          <a:graphicData uri="http://schemas.openxmlformats.org/drawingml/2006/table">
            <a:tbl>
              <a:tblPr/>
              <a:tblGrid>
                <a:gridCol w="12013447"/>
              </a:tblGrid>
              <a:tr h="2275613">
                <a:tc>
                  <a:txBody>
                    <a:bodyPr anchor="t" rtlCol="false"/>
                    <a:lstStyle/>
                    <a:p>
                      <a:pPr algn="l">
                        <a:lnSpc>
                          <a:spcPts val="3499"/>
                        </a:lnSpc>
                        <a:defRPr/>
                      </a:pPr>
                      <a:r>
                        <a:rPr lang="en-US" sz="2499">
                          <a:solidFill>
                            <a:srgbClr val="FFFFFA"/>
                          </a:solidFill>
                          <a:latin typeface="Arimo"/>
                          <a:ea typeface="Arimo"/>
                          <a:cs typeface="Arimo"/>
                          <a:sym typeface="Arimo"/>
                        </a:rPr>
                        <a:t>The project uses the </a:t>
                      </a:r>
                      <a:r>
                        <a:rPr lang="en-US" sz="2499" b="true">
                          <a:solidFill>
                            <a:srgbClr val="FFFFFA"/>
                          </a:solidFill>
                          <a:latin typeface="Arimo Bold"/>
                          <a:ea typeface="Arimo Bold"/>
                          <a:cs typeface="Arimo Bold"/>
                          <a:sym typeface="Arimo Bold"/>
                        </a:rPr>
                        <a:t>PlantVillage dataset</a:t>
                      </a:r>
                      <a:r>
                        <a:rPr lang="en-US" sz="2499">
                          <a:solidFill>
                            <a:srgbClr val="FFFFFA"/>
                          </a:solidFill>
                          <a:latin typeface="Arimo"/>
                          <a:ea typeface="Arimo"/>
                          <a:cs typeface="Arimo"/>
                          <a:sym typeface="Arimo"/>
                        </a:rPr>
                        <a:t>, containing color images of healthy and diseased leaves across multiple plant categories.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02351">
                <a:tc>
                  <a:txBody>
                    <a:bodyPr anchor="t" rtlCol="false"/>
                    <a:lstStyle/>
                    <a:p>
                      <a:pPr algn="l">
                        <a:lnSpc>
                          <a:spcPts val="3499"/>
                        </a:lnSpc>
                        <a:defRPr/>
                      </a:pPr>
                      <a:r>
                        <a:rPr lang="en-US" sz="2499">
                          <a:solidFill>
                            <a:srgbClr val="FFFFFA"/>
                          </a:solidFill>
                          <a:latin typeface="Arimo"/>
                          <a:ea typeface="Arimo"/>
                          <a:cs typeface="Arimo"/>
                          <a:sym typeface="Arimo"/>
                        </a:rPr>
                        <a:t>The dataset was </a:t>
                      </a:r>
                      <a:r>
                        <a:rPr lang="en-US" sz="2499" b="true">
                          <a:solidFill>
                            <a:srgbClr val="FFFFFA"/>
                          </a:solidFill>
                          <a:latin typeface="Arimo Bold"/>
                          <a:ea typeface="Arimo Bold"/>
                          <a:cs typeface="Arimo Bold"/>
                          <a:sym typeface="Arimo Bold"/>
                        </a:rPr>
                        <a:t>downloaded using the Kaggle API</a:t>
                      </a:r>
                      <a:r>
                        <a:rPr lang="en-US" sz="2499">
                          <a:solidFill>
                            <a:srgbClr val="FFFFFA"/>
                          </a:solidFill>
                          <a:latin typeface="Arimo"/>
                          <a:ea typeface="Arimo"/>
                          <a:cs typeface="Arimo"/>
                          <a:sym typeface="Arimo"/>
                        </a:rPr>
                        <a:t> and extracted locally for model development.</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19314">
                <a:tc>
                  <a:txBody>
                    <a:bodyPr anchor="t" rtlCol="false"/>
                    <a:lstStyle/>
                    <a:p>
                      <a:pPr algn="l">
                        <a:lnSpc>
                          <a:spcPts val="3499"/>
                        </a:lnSpc>
                        <a:defRPr/>
                      </a:pPr>
                      <a:r>
                        <a:rPr lang="en-US" sz="2499">
                          <a:solidFill>
                            <a:srgbClr val="FFFFFA"/>
                          </a:solidFill>
                          <a:latin typeface="Arimo"/>
                          <a:ea typeface="Arimo"/>
                          <a:cs typeface="Arimo"/>
                          <a:sym typeface="Arimo"/>
                        </a:rPr>
                        <a:t>All images were </a:t>
                      </a:r>
                      <a:r>
                        <a:rPr lang="en-US" sz="2499" b="true">
                          <a:solidFill>
                            <a:srgbClr val="FFFFFA"/>
                          </a:solidFill>
                          <a:latin typeface="Arimo Bold"/>
                          <a:ea typeface="Arimo Bold"/>
                          <a:cs typeface="Arimo Bold"/>
                          <a:sym typeface="Arimo Bold"/>
                        </a:rPr>
                        <a:t>resized to 128×128 pixels</a:t>
                      </a:r>
                      <a:r>
                        <a:rPr lang="en-US" sz="2499">
                          <a:solidFill>
                            <a:srgbClr val="FFFFFA"/>
                          </a:solidFill>
                          <a:latin typeface="Arimo"/>
                          <a:ea typeface="Arimo"/>
                          <a:cs typeface="Arimo"/>
                          <a:sym typeface="Arimo"/>
                        </a:rPr>
                        <a:t> to maintain consistent input dimensions for the model.</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65857">
                <a:tc>
                  <a:txBody>
                    <a:bodyPr anchor="t" rtlCol="false"/>
                    <a:lstStyle/>
                    <a:p>
                      <a:pPr algn="l">
                        <a:lnSpc>
                          <a:spcPts val="3499"/>
                        </a:lnSpc>
                        <a:defRPr/>
                      </a:pPr>
                      <a:r>
                        <a:rPr lang="en-US" sz="2499" b="true">
                          <a:solidFill>
                            <a:srgbClr val="FFFFFA"/>
                          </a:solidFill>
                          <a:latin typeface="Arimo Bold"/>
                          <a:ea typeface="Arimo Bold"/>
                          <a:cs typeface="Arimo Bold"/>
                          <a:sym typeface="Arimo Bold"/>
                        </a:rPr>
                        <a:t>ImageDataGenerator</a:t>
                      </a:r>
                      <a:r>
                        <a:rPr lang="en-US" sz="2499">
                          <a:solidFill>
                            <a:srgbClr val="FFFFFA"/>
                          </a:solidFill>
                          <a:latin typeface="Arimo"/>
                          <a:ea typeface="Arimo"/>
                          <a:cs typeface="Arimo"/>
                          <a:sym typeface="Arimo"/>
                        </a:rPr>
                        <a:t> was used for image preprocessing, performing:</a:t>
                      </a:r>
                      <a:endParaRPr lang="en-US" sz="1100"/>
                    </a:p>
                    <a:p>
                      <a:pPr algn="l">
                        <a:lnSpc>
                          <a:spcPts val="3499"/>
                        </a:lnSpc>
                      </a:pPr>
                      <a:r>
                        <a:rPr lang="en-US" sz="2499" b="true">
                          <a:solidFill>
                            <a:srgbClr val="FFFFFA"/>
                          </a:solidFill>
                          <a:latin typeface="Arimo Bold"/>
                          <a:ea typeface="Arimo Bold"/>
                          <a:cs typeface="Arimo Bold"/>
                          <a:sym typeface="Arimo Bold"/>
                        </a:rPr>
                        <a:t>Normalization by rescaling pixel values to the range [0, 1]</a:t>
                      </a:r>
                      <a:r>
                        <a:rPr lang="en-US" sz="2499">
                          <a:solidFill>
                            <a:srgbClr val="FFFFFA"/>
                          </a:solidFill>
                          <a:latin typeface="Arimo"/>
                          <a:ea typeface="Arimo"/>
                          <a:cs typeface="Arimo"/>
                          <a:sym typeface="Arimo"/>
                        </a:rPr>
                        <a:t>.</a:t>
                      </a:r>
                    </a:p>
                    <a:p>
                      <a:pPr algn="l">
                        <a:lnSpc>
                          <a:spcPts val="3499"/>
                        </a:lnSpc>
                      </a:pPr>
                      <a:r>
                        <a:rPr lang="en-US" sz="2499" b="true">
                          <a:solidFill>
                            <a:srgbClr val="FFFFFA"/>
                          </a:solidFill>
                          <a:latin typeface="Arimo Bold"/>
                          <a:ea typeface="Arimo Bold"/>
                          <a:cs typeface="Arimo Bold"/>
                          <a:sym typeface="Arimo Bold"/>
                        </a:rPr>
                        <a:t>Splitting the dataset into 80% for training and 20% for validation</a:t>
                      </a:r>
                      <a:r>
                        <a:rPr lang="en-US" sz="2499">
                          <a:solidFill>
                            <a:srgbClr val="FFFFFA"/>
                          </a:solidFill>
                          <a:latin typeface="Arimo"/>
                          <a:ea typeface="Arimo"/>
                          <a:cs typeface="Arimo"/>
                          <a:sym typeface="Arimo"/>
                        </a:rPr>
                        <a:t>.</a:t>
                      </a:r>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35850">
                <a:tc>
                  <a:txBody>
                    <a:bodyPr anchor="t" rtlCol="false"/>
                    <a:lstStyle/>
                    <a:p>
                      <a:pPr algn="l">
                        <a:lnSpc>
                          <a:spcPts val="3499"/>
                        </a:lnSpc>
                        <a:defRPr/>
                      </a:pPr>
                      <a:r>
                        <a:rPr lang="en-US" sz="2499">
                          <a:solidFill>
                            <a:srgbClr val="FFFFFA"/>
                          </a:solidFill>
                          <a:latin typeface="Arimo"/>
                          <a:ea typeface="Arimo"/>
                          <a:cs typeface="Arimo"/>
                          <a:sym typeface="Arimo"/>
                        </a:rPr>
                        <a:t>The CNN model was built using the </a:t>
                      </a:r>
                      <a:r>
                        <a:rPr lang="en-US" sz="2499" b="true">
                          <a:solidFill>
                            <a:srgbClr val="FFFFFA"/>
                          </a:solidFill>
                          <a:latin typeface="Arimo Bold"/>
                          <a:ea typeface="Arimo Bold"/>
                          <a:cs typeface="Arimo Bold"/>
                          <a:sym typeface="Arimo Bold"/>
                        </a:rPr>
                        <a:t>TensorFlow Keras Sequential API</a:t>
                      </a:r>
                      <a:r>
                        <a:rPr lang="en-US" sz="2499">
                          <a:solidFill>
                            <a:srgbClr val="FFFFFA"/>
                          </a:solidFill>
                          <a:latin typeface="Arimo"/>
                          <a:ea typeface="Arimo"/>
                          <a:cs typeface="Arimo"/>
                          <a:sym typeface="Arimo"/>
                        </a:rPr>
                        <a:t> for structured and flexible model design.</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4" id="4"/>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0" y="362817"/>
            <a:ext cx="7182991" cy="984257"/>
          </a:xfrm>
          <a:prstGeom prst="rect">
            <a:avLst/>
          </a:prstGeom>
        </p:spPr>
        <p:txBody>
          <a:bodyPr anchor="t" rtlCol="false" tIns="0" lIns="0" bIns="0" rIns="0">
            <a:spAutoFit/>
          </a:bodyPr>
          <a:lstStyle/>
          <a:p>
            <a:pPr algn="ctr">
              <a:lnSpc>
                <a:spcPts val="6874"/>
              </a:lnSpc>
            </a:pPr>
            <a:r>
              <a:rPr lang="en-US" sz="6874">
                <a:solidFill>
                  <a:srgbClr val="FFFFFA"/>
                </a:solidFill>
                <a:latin typeface="Telegraf"/>
                <a:ea typeface="Telegraf"/>
                <a:cs typeface="Telegraf"/>
                <a:sym typeface="Telegraf"/>
              </a:rPr>
              <a:t>METHODOLOGY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graphicFrame>
        <p:nvGraphicFramePr>
          <p:cNvPr name="Table 3" id="3"/>
          <p:cNvGraphicFramePr>
            <a:graphicFrameLocks noGrp="true"/>
          </p:cNvGraphicFramePr>
          <p:nvPr/>
        </p:nvGraphicFramePr>
        <p:xfrm>
          <a:off x="1479596" y="713790"/>
          <a:ext cx="11251740" cy="8859419"/>
        </p:xfrm>
        <a:graphic>
          <a:graphicData uri="http://schemas.openxmlformats.org/drawingml/2006/table">
            <a:tbl>
              <a:tblPr/>
              <a:tblGrid>
                <a:gridCol w="11251740"/>
              </a:tblGrid>
              <a:tr h="1885913">
                <a:tc>
                  <a:txBody>
                    <a:bodyPr anchor="t" rtlCol="false"/>
                    <a:lstStyle/>
                    <a:p>
                      <a:pPr algn="l">
                        <a:lnSpc>
                          <a:spcPts val="3499"/>
                        </a:lnSpc>
                        <a:defRPr/>
                      </a:pPr>
                      <a:r>
                        <a:rPr lang="en-US" sz="2499">
                          <a:solidFill>
                            <a:srgbClr val="FFFFFA"/>
                          </a:solidFill>
                          <a:latin typeface="Arimo"/>
                          <a:ea typeface="Arimo"/>
                          <a:cs typeface="Arimo"/>
                          <a:sym typeface="Arimo"/>
                        </a:rPr>
                        <a:t>It consists of </a:t>
                      </a:r>
                      <a:r>
                        <a:rPr lang="en-US" sz="2499" b="true">
                          <a:solidFill>
                            <a:srgbClr val="FFFFFA"/>
                          </a:solidFill>
                          <a:latin typeface="Arimo Bold"/>
                          <a:ea typeface="Arimo Bold"/>
                          <a:cs typeface="Arimo Bold"/>
                          <a:sym typeface="Arimo Bold"/>
                        </a:rPr>
                        <a:t>five convolutional blocks</a:t>
                      </a:r>
                      <a:r>
                        <a:rPr lang="en-US" sz="2499">
                          <a:solidFill>
                            <a:srgbClr val="FFFFFA"/>
                          </a:solidFill>
                          <a:latin typeface="Arimo"/>
                          <a:ea typeface="Arimo"/>
                          <a:cs typeface="Arimo"/>
                          <a:sym typeface="Arimo"/>
                        </a:rPr>
                        <a:t> designed to extract image features at multiple levels.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2005943">
                <a:tc>
                  <a:txBody>
                    <a:bodyPr anchor="t" rtlCol="false"/>
                    <a:lstStyle/>
                    <a:p>
                      <a:pPr algn="l">
                        <a:lnSpc>
                          <a:spcPts val="3499"/>
                        </a:lnSpc>
                        <a:defRPr/>
                      </a:pPr>
                      <a:r>
                        <a:rPr lang="en-US" sz="2499">
                          <a:solidFill>
                            <a:srgbClr val="FFFFFA"/>
                          </a:solidFill>
                          <a:latin typeface="Arimo"/>
                          <a:ea typeface="Arimo"/>
                          <a:cs typeface="Arimo"/>
                          <a:sym typeface="Arimo"/>
                        </a:rPr>
                        <a:t>A </a:t>
                      </a:r>
                      <a:r>
                        <a:rPr lang="en-US" sz="2499" b="true">
                          <a:solidFill>
                            <a:srgbClr val="FFFFFA"/>
                          </a:solidFill>
                          <a:latin typeface="Arimo Bold"/>
                          <a:ea typeface="Arimo Bold"/>
                          <a:cs typeface="Arimo Bold"/>
                          <a:sym typeface="Arimo Bold"/>
                        </a:rPr>
                        <a:t>Conv2D layer with He Normal initialization</a:t>
                      </a:r>
                      <a:r>
                        <a:rPr lang="en-US" sz="2499">
                          <a:solidFill>
                            <a:srgbClr val="FFFFFA"/>
                          </a:solidFill>
                          <a:latin typeface="Arimo"/>
                          <a:ea typeface="Arimo"/>
                          <a:cs typeface="Arimo"/>
                          <a:sym typeface="Arimo"/>
                        </a:rPr>
                        <a:t> for stable weight distribution.</a:t>
                      </a:r>
                      <a:endParaRPr lang="en-US" sz="1100"/>
                    </a:p>
                    <a:p>
                      <a:pPr algn="l">
                        <a:lnSpc>
                          <a:spcPts val="3499"/>
                        </a:lnSpc>
                      </a:pPr>
                      <a:r>
                        <a:rPr lang="en-US" sz="2499" b="true">
                          <a:solidFill>
                            <a:srgbClr val="FFFFFA"/>
                          </a:solidFill>
                          <a:latin typeface="Arimo Bold"/>
                          <a:ea typeface="Arimo Bold"/>
                          <a:cs typeface="Arimo Bold"/>
                          <a:sym typeface="Arimo Bold"/>
                        </a:rPr>
                        <a:t>Batch Normalization</a:t>
                      </a:r>
                      <a:r>
                        <a:rPr lang="en-US" sz="2499">
                          <a:solidFill>
                            <a:srgbClr val="FFFFFA"/>
                          </a:solidFill>
                          <a:latin typeface="Arimo"/>
                          <a:ea typeface="Arimo"/>
                          <a:cs typeface="Arimo"/>
                          <a:sym typeface="Arimo"/>
                        </a:rPr>
                        <a:t> to speed up and stabilize the training process.</a:t>
                      </a:r>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75860">
                <a:tc>
                  <a:txBody>
                    <a:bodyPr anchor="t" rtlCol="false"/>
                    <a:lstStyle/>
                    <a:p>
                      <a:pPr algn="l" marL="539749" indent="-269875" lvl="1">
                        <a:lnSpc>
                          <a:spcPts val="3499"/>
                        </a:lnSpc>
                        <a:buFont typeface="Arial"/>
                        <a:buChar char="•"/>
                        <a:defRPr/>
                      </a:pPr>
                      <a:r>
                        <a:rPr lang="en-US" sz="2499">
                          <a:solidFill>
                            <a:srgbClr val="FFFFFA"/>
                          </a:solidFill>
                          <a:latin typeface="Arimo"/>
                          <a:ea typeface="Arimo"/>
                          <a:cs typeface="Arimo"/>
                          <a:sym typeface="Arimo"/>
                        </a:rPr>
                        <a:t>The </a:t>
                      </a:r>
                      <a:r>
                        <a:rPr lang="en-US" b="true" sz="2499">
                          <a:solidFill>
                            <a:srgbClr val="FFFFFA"/>
                          </a:solidFill>
                          <a:latin typeface="Arimo Bold"/>
                          <a:ea typeface="Arimo Bold"/>
                          <a:cs typeface="Arimo Bold"/>
                          <a:sym typeface="Arimo Bold"/>
                        </a:rPr>
                        <a:t>ELU activation function</a:t>
                      </a:r>
                      <a:r>
                        <a:rPr lang="en-US" sz="2499">
                          <a:solidFill>
                            <a:srgbClr val="FFFFFA"/>
                          </a:solidFill>
                          <a:latin typeface="Arimo"/>
                          <a:ea typeface="Arimo"/>
                          <a:cs typeface="Arimo"/>
                          <a:sym typeface="Arimo"/>
                        </a:rPr>
                        <a:t>, which efficiently handles both positive and negative values.</a:t>
                      </a:r>
                      <a:endParaRPr lang="en-US" sz="1100"/>
                    </a:p>
                    <a:p>
                      <a:pPr algn="l" marL="539749" indent="-269875" lvl="1">
                        <a:lnSpc>
                          <a:spcPts val="3499"/>
                        </a:lnSpc>
                        <a:buFont typeface="Arial"/>
                        <a:buChar char="•"/>
                      </a:pPr>
                      <a:r>
                        <a:rPr lang="en-US" b="true" sz="2499">
                          <a:solidFill>
                            <a:srgbClr val="FFFFFA"/>
                          </a:solidFill>
                          <a:latin typeface="Arimo Bold"/>
                          <a:ea typeface="Arimo Bold"/>
                          <a:cs typeface="Arimo Bold"/>
                          <a:sym typeface="Arimo Bold"/>
                        </a:rPr>
                        <a:t>SpatialDropout2D with a dropout rate of 0.2</a:t>
                      </a:r>
                      <a:r>
                        <a:rPr lang="en-US" sz="2499">
                          <a:solidFill>
                            <a:srgbClr val="FFFFFA"/>
                          </a:solidFill>
                          <a:latin typeface="Arimo"/>
                          <a:ea typeface="Arimo"/>
                          <a:cs typeface="Arimo"/>
                          <a:sym typeface="Arimo"/>
                        </a:rPr>
                        <a:t> to prevent overfitting.</a:t>
                      </a:r>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45852">
                <a:tc>
                  <a:txBody>
                    <a:bodyPr anchor="t" rtlCol="false"/>
                    <a:lstStyle/>
                    <a:p>
                      <a:pPr algn="l">
                        <a:lnSpc>
                          <a:spcPts val="3499"/>
                        </a:lnSpc>
                        <a:defRPr/>
                      </a:pPr>
                      <a:r>
                        <a:rPr lang="en-US" sz="2499" b="true">
                          <a:solidFill>
                            <a:srgbClr val="FFFFFA"/>
                          </a:solidFill>
                          <a:latin typeface="Arimo Bold"/>
                          <a:ea typeface="Arimo Bold"/>
                          <a:cs typeface="Arimo Bold"/>
                          <a:sym typeface="Arimo Bold"/>
                        </a:rPr>
                        <a:t>MaxPooling2D with padding</a:t>
                      </a:r>
                      <a:r>
                        <a:rPr lang="en-US" sz="2499">
                          <a:solidFill>
                            <a:srgbClr val="FFFFFA"/>
                          </a:solidFill>
                          <a:latin typeface="Arimo"/>
                          <a:ea typeface="Arimo"/>
                          <a:cs typeface="Arimo"/>
                          <a:sym typeface="Arimo"/>
                        </a:rPr>
                        <a:t> to reduce the spatial size of the feature maps.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45852">
                <a:tc>
                  <a:txBody>
                    <a:bodyPr anchor="t" rtlCol="false"/>
                    <a:lstStyle/>
                    <a:p>
                      <a:pPr algn="l">
                        <a:lnSpc>
                          <a:spcPts val="3499"/>
                        </a:lnSpc>
                        <a:defRPr/>
                      </a:pPr>
                      <a:r>
                        <a:rPr lang="en-US" sz="2499">
                          <a:solidFill>
                            <a:srgbClr val="FFFFFA"/>
                          </a:solidFill>
                          <a:latin typeface="Arimo"/>
                          <a:ea typeface="Arimo"/>
                          <a:cs typeface="Arimo"/>
                          <a:sym typeface="Arimo"/>
                        </a:rPr>
                        <a:t>The number of filters progressively increases like  32 → 64 → 128 → 256 → 512.</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4" id="4"/>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graphicFrame>
        <p:nvGraphicFramePr>
          <p:cNvPr name="Table 3" id="3"/>
          <p:cNvGraphicFramePr>
            <a:graphicFrameLocks noGrp="true"/>
          </p:cNvGraphicFramePr>
          <p:nvPr/>
        </p:nvGraphicFramePr>
        <p:xfrm>
          <a:off x="1479596" y="259234"/>
          <a:ext cx="12412825" cy="8873182"/>
        </p:xfrm>
        <a:graphic>
          <a:graphicData uri="http://schemas.openxmlformats.org/drawingml/2006/table">
            <a:tbl>
              <a:tblPr/>
              <a:tblGrid>
                <a:gridCol w="12412825"/>
              </a:tblGrid>
              <a:tr h="1621841">
                <a:tc>
                  <a:txBody>
                    <a:bodyPr anchor="t" rtlCol="false"/>
                    <a:lstStyle/>
                    <a:p>
                      <a:pPr algn="l">
                        <a:lnSpc>
                          <a:spcPts val="3499"/>
                        </a:lnSpc>
                        <a:defRPr/>
                      </a:pPr>
                      <a:r>
                        <a:rPr lang="en-US" sz="2499">
                          <a:solidFill>
                            <a:srgbClr val="FFFFFA"/>
                          </a:solidFill>
                          <a:latin typeface="Arimo"/>
                          <a:ea typeface="Arimo"/>
                          <a:cs typeface="Arimo"/>
                          <a:sym typeface="Arimo"/>
                        </a:rPr>
                        <a:t>A </a:t>
                      </a:r>
                      <a:r>
                        <a:rPr lang="en-US" sz="2499" b="true">
                          <a:solidFill>
                            <a:srgbClr val="FFFFFA"/>
                          </a:solidFill>
                          <a:latin typeface="Arimo Bold"/>
                          <a:ea typeface="Arimo Bold"/>
                          <a:cs typeface="Arimo Bold"/>
                          <a:sym typeface="Arimo Bold"/>
                        </a:rPr>
                        <a:t>GlobalAveragePooling2D layer</a:t>
                      </a:r>
                      <a:r>
                        <a:rPr lang="en-US" sz="2499">
                          <a:solidFill>
                            <a:srgbClr val="FFFFFA"/>
                          </a:solidFill>
                          <a:latin typeface="Arimo"/>
                          <a:ea typeface="Arimo"/>
                          <a:cs typeface="Arimo"/>
                          <a:sym typeface="Arimo"/>
                        </a:rPr>
                        <a:t> was used after the convolutional blocks to reduce dimensionality and overfitting.</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945926">
                <a:tc>
                  <a:txBody>
                    <a:bodyPr anchor="t" rtlCol="false"/>
                    <a:lstStyle/>
                    <a:p>
                      <a:pPr algn="l">
                        <a:lnSpc>
                          <a:spcPts val="3499"/>
                        </a:lnSpc>
                        <a:defRPr/>
                      </a:pPr>
                      <a:r>
                        <a:rPr lang="en-US" sz="2499">
                          <a:solidFill>
                            <a:srgbClr val="FFFFFA"/>
                          </a:solidFill>
                          <a:latin typeface="Arimo"/>
                          <a:ea typeface="Arimo"/>
                          <a:cs typeface="Arimo"/>
                          <a:sym typeface="Arimo"/>
                        </a:rPr>
                        <a:t>Each Dense layer is followed by:</a:t>
                      </a:r>
                      <a:endParaRPr lang="en-US" sz="1100"/>
                    </a:p>
                    <a:p>
                      <a:pPr algn="l">
                        <a:lnSpc>
                          <a:spcPts val="3499"/>
                        </a:lnSpc>
                      </a:pPr>
                      <a:r>
                        <a:rPr lang="en-US" sz="2499">
                          <a:solidFill>
                            <a:srgbClr val="FFFFFA"/>
                          </a:solidFill>
                          <a:latin typeface="Arimo"/>
                          <a:ea typeface="Arimo"/>
                          <a:cs typeface="Arimo"/>
                          <a:sym typeface="Arimo"/>
                        </a:rPr>
                        <a:t>Batch Normalization for training stability.</a:t>
                      </a:r>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829782">
                <a:tc>
                  <a:txBody>
                    <a:bodyPr anchor="t" rtlCol="false"/>
                    <a:lstStyle/>
                    <a:p>
                      <a:pPr algn="l">
                        <a:lnSpc>
                          <a:spcPts val="3499"/>
                        </a:lnSpc>
                        <a:defRPr/>
                      </a:pPr>
                      <a:endParaRPr lang="en-US" sz="1100"/>
                    </a:p>
                    <a:p>
                      <a:pPr algn="l" marL="539749" indent="-269875" lvl="1">
                        <a:lnSpc>
                          <a:spcPts val="3499"/>
                        </a:lnSpc>
                        <a:buFont typeface="Arial"/>
                        <a:buChar char="•"/>
                      </a:pPr>
                      <a:r>
                        <a:rPr lang="en-US" sz="2499">
                          <a:solidFill>
                            <a:srgbClr val="FFFFFA"/>
                          </a:solidFill>
                          <a:latin typeface="Arimo"/>
                          <a:ea typeface="Arimo"/>
                          <a:cs typeface="Arimo"/>
                          <a:sym typeface="Arimo"/>
                        </a:rPr>
                        <a:t>ELU</a:t>
                      </a:r>
                      <a:r>
                        <a:rPr lang="en-US" sz="2499">
                          <a:solidFill>
                            <a:srgbClr val="FFFFFA"/>
                          </a:solidFill>
                          <a:latin typeface="Arimo"/>
                          <a:ea typeface="Arimo"/>
                          <a:cs typeface="Arimo"/>
                          <a:sym typeface="Arimo"/>
                        </a:rPr>
                        <a:t> </a:t>
                      </a:r>
                      <a:r>
                        <a:rPr lang="en-US" sz="2499">
                          <a:solidFill>
                            <a:srgbClr val="FFFFFA"/>
                          </a:solidFill>
                          <a:latin typeface="Arimo"/>
                          <a:ea typeface="Arimo"/>
                          <a:cs typeface="Arimo"/>
                          <a:sym typeface="Arimo"/>
                        </a:rPr>
                        <a:t>activatio</a:t>
                      </a:r>
                      <a:r>
                        <a:rPr lang="en-US" sz="2499">
                          <a:solidFill>
                            <a:srgbClr val="FFFFFA"/>
                          </a:solidFill>
                          <a:latin typeface="Arimo"/>
                          <a:ea typeface="Arimo"/>
                          <a:cs typeface="Arimo"/>
                          <a:sym typeface="Arimo"/>
                        </a:rPr>
                        <a:t>n</a:t>
                      </a:r>
                      <a:r>
                        <a:rPr lang="en-US" sz="2499">
                          <a:solidFill>
                            <a:srgbClr val="FFFFFA"/>
                          </a:solidFill>
                          <a:latin typeface="Arimo"/>
                          <a:ea typeface="Arimo"/>
                          <a:cs typeface="Arimo"/>
                          <a:sym typeface="Arimo"/>
                        </a:rPr>
                        <a:t> f</a:t>
                      </a:r>
                      <a:r>
                        <a:rPr lang="en-US" sz="2499">
                          <a:solidFill>
                            <a:srgbClr val="FFFFFA"/>
                          </a:solidFill>
                          <a:latin typeface="Arimo"/>
                          <a:ea typeface="Arimo"/>
                          <a:cs typeface="Arimo"/>
                          <a:sym typeface="Arimo"/>
                        </a:rPr>
                        <a:t>u</a:t>
                      </a:r>
                      <a:r>
                        <a:rPr lang="en-US" sz="2499">
                          <a:solidFill>
                            <a:srgbClr val="FFFFFA"/>
                          </a:solidFill>
                          <a:latin typeface="Arimo"/>
                          <a:ea typeface="Arimo"/>
                          <a:cs typeface="Arimo"/>
                          <a:sym typeface="Arimo"/>
                        </a:rPr>
                        <a:t>ncti</a:t>
                      </a:r>
                      <a:r>
                        <a:rPr lang="en-US" sz="2499">
                          <a:solidFill>
                            <a:srgbClr val="FFFFFA"/>
                          </a:solidFill>
                          <a:latin typeface="Arimo"/>
                          <a:ea typeface="Arimo"/>
                          <a:cs typeface="Arimo"/>
                          <a:sym typeface="Arimo"/>
                        </a:rPr>
                        <a:t>ons</a:t>
                      </a:r>
                      <a:r>
                        <a:rPr lang="en-US" sz="2499">
                          <a:solidFill>
                            <a:srgbClr val="FFFFFA"/>
                          </a:solidFill>
                          <a:latin typeface="Arimo"/>
                          <a:ea typeface="Arimo"/>
                          <a:cs typeface="Arimo"/>
                          <a:sym typeface="Arimo"/>
                        </a:rPr>
                        <a:t> for better learning.</a:t>
                      </a:r>
                    </a:p>
                    <a:p>
                      <a:pPr algn="l" marL="539749" indent="-269875" lvl="1">
                        <a:lnSpc>
                          <a:spcPts val="3499"/>
                        </a:lnSpc>
                        <a:buFont typeface="Arial"/>
                        <a:buChar char="•"/>
                      </a:pPr>
                      <a:r>
                        <a:rPr lang="en-US" sz="2499">
                          <a:solidFill>
                            <a:srgbClr val="FFFFFA"/>
                          </a:solidFill>
                          <a:latin typeface="Arimo"/>
                          <a:ea typeface="Arimo"/>
                          <a:cs typeface="Arimo"/>
                          <a:sym typeface="Arimo"/>
                        </a:rPr>
                        <a:t>Dropout with a rate of 0.4 to improve generalization.</a:t>
                      </a:r>
                    </a:p>
                    <a:p>
                      <a:pPr algn="l">
                        <a:lnSpc>
                          <a:spcPts val="3499"/>
                        </a:lnSpc>
                      </a:pPr>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829782">
                <a:tc>
                  <a:txBody>
                    <a:bodyPr anchor="t" rtlCol="false"/>
                    <a:lstStyle/>
                    <a:p>
                      <a:pPr algn="l" marL="539749" indent="-269875" lvl="1">
                        <a:lnSpc>
                          <a:spcPts val="3499"/>
                        </a:lnSpc>
                        <a:buFont typeface="Arial"/>
                        <a:buChar char="•"/>
                        <a:defRPr/>
                      </a:pPr>
                      <a:r>
                        <a:rPr lang="en-US" sz="2499">
                          <a:solidFill>
                            <a:srgbClr val="FFFFFA"/>
                          </a:solidFill>
                          <a:latin typeface="Arimo"/>
                          <a:ea typeface="Arimo"/>
                          <a:cs typeface="Arimo"/>
                          <a:sym typeface="Arimo"/>
                        </a:rPr>
                        <a:t>The </a:t>
                      </a:r>
                      <a:r>
                        <a:rPr lang="en-US" b="true" sz="2499">
                          <a:solidFill>
                            <a:srgbClr val="FFFFFA"/>
                          </a:solidFill>
                          <a:latin typeface="Arimo Bold"/>
                          <a:ea typeface="Arimo Bold"/>
                          <a:cs typeface="Arimo Bold"/>
                          <a:sym typeface="Arimo Bold"/>
                        </a:rPr>
                        <a:t>output layer uses a Softmax activation function</a:t>
                      </a:r>
                      <a:r>
                        <a:rPr lang="en-US" sz="2499">
                          <a:solidFill>
                            <a:srgbClr val="FFFFFA"/>
                          </a:solidFill>
                          <a:latin typeface="Arimo"/>
                          <a:ea typeface="Arimo"/>
                          <a:cs typeface="Arimo"/>
                          <a:sym typeface="Arimo"/>
                        </a:rPr>
                        <a:t> to predict probabilities for multiple disease classes.The output layer uses a Softmax activation function to predict probabilities for multiple disease classes.</a:t>
                      </a:r>
                      <a:endParaRPr lang="en-US" sz="1100"/>
                    </a:p>
                    <a:p>
                      <a:pPr algn="l">
                        <a:lnSpc>
                          <a:spcPts val="3499"/>
                        </a:lnSpc>
                      </a:pPr>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45851">
                <a:tc>
                  <a:txBody>
                    <a:bodyPr anchor="t" rtlCol="false"/>
                    <a:lstStyle/>
                    <a:p>
                      <a:pPr algn="l">
                        <a:lnSpc>
                          <a:spcPts val="3499"/>
                        </a:lnSpc>
                        <a:defRPr/>
                      </a:pPr>
                      <a:r>
                        <a:rPr lang="en-US" sz="2499">
                          <a:solidFill>
                            <a:srgbClr val="FFFFFA"/>
                          </a:solidFill>
                          <a:latin typeface="Arimo"/>
                          <a:ea typeface="Arimo"/>
                          <a:cs typeface="Arimo"/>
                          <a:sym typeface="Arimo"/>
                        </a:rPr>
                        <a:t>The model was compiled with </a:t>
                      </a:r>
                      <a:r>
                        <a:rPr lang="en-US" sz="2499" b="true">
                          <a:solidFill>
                            <a:srgbClr val="FFFFFA"/>
                          </a:solidFill>
                          <a:latin typeface="Arimo Bold"/>
                          <a:ea typeface="Arimo Bold"/>
                          <a:cs typeface="Arimo Bold"/>
                          <a:sym typeface="Arimo Bold"/>
                        </a:rPr>
                        <a:t>categorical crossentropy loss with label smoothing (0.1)</a:t>
                      </a:r>
                      <a:r>
                        <a:rPr lang="en-US" sz="2499">
                          <a:solidFill>
                            <a:srgbClr val="FFFFFA"/>
                          </a:solidFill>
                          <a:latin typeface="Arimo"/>
                          <a:ea typeface="Arimo"/>
                          <a:cs typeface="Arimo"/>
                          <a:sym typeface="Arimo"/>
                        </a:rPr>
                        <a:t> to handle multi-class predictions.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AD2727"/>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4" id="4"/>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DAGkl6dboZs</dc:identifier>
  <dcterms:modified xsi:type="dcterms:W3CDTF">2011-08-01T06:04:30Z</dcterms:modified>
  <cp:revision>1</cp:revision>
  <dc:title>EOC FINAL REV PPT</dc:title>
</cp:coreProperties>
</file>